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image8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</p:sldIdLst>
  <p:sldSz cx="9144000" cy="5143500"/>
  <p:notesSz cx="5143500" cy="9144000"/>
  <p:custDataLst>
    <p:tags r:id="rId34"/>
  </p:custData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4" Type="http://schemas.openxmlformats.org/officeDocument/2006/relationships/tags" Target="tags/tag37.xml"/><Relationship Id="rId33" Type="http://schemas.openxmlformats.org/officeDocument/2006/relationships/tableStyles" Target="tableStyles.xml"/><Relationship Id="rId32" Type="http://schemas.openxmlformats.org/officeDocument/2006/relationships/viewProps" Target="viewProps.xml"/><Relationship Id="rId31" Type="http://schemas.openxmlformats.org/officeDocument/2006/relationships/presProps" Target="presProps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4F7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tags" Target="../tags/tag30.xml"/><Relationship Id="rId8" Type="http://schemas.openxmlformats.org/officeDocument/2006/relationships/tags" Target="../tags/tag29.xml"/><Relationship Id="rId7" Type="http://schemas.openxmlformats.org/officeDocument/2006/relationships/tags" Target="../tags/tag28.xml"/><Relationship Id="rId6" Type="http://schemas.openxmlformats.org/officeDocument/2006/relationships/tags" Target="../tags/tag27.xml"/><Relationship Id="rId5" Type="http://schemas.openxmlformats.org/officeDocument/2006/relationships/image" Target="../media/image10.jpeg"/><Relationship Id="rId4" Type="http://schemas.openxmlformats.org/officeDocument/2006/relationships/tags" Target="../tags/tag26.xml"/><Relationship Id="rId3" Type="http://schemas.openxmlformats.org/officeDocument/2006/relationships/tags" Target="../tags/tag25.xml"/><Relationship Id="rId2" Type="http://schemas.openxmlformats.org/officeDocument/2006/relationships/tags" Target="../tags/tag24.xml"/><Relationship Id="rId13" Type="http://schemas.openxmlformats.org/officeDocument/2006/relationships/notesSlide" Target="../notesSlides/notesSlide10.xml"/><Relationship Id="rId12" Type="http://schemas.openxmlformats.org/officeDocument/2006/relationships/slideLayout" Target="../slideLayouts/slideLayout1.xml"/><Relationship Id="rId11" Type="http://schemas.openxmlformats.org/officeDocument/2006/relationships/image" Target="../media/image12.png"/><Relationship Id="rId10" Type="http://schemas.openxmlformats.org/officeDocument/2006/relationships/image" Target="../media/image11.png"/><Relationship Id="rId1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13.png"/><Relationship Id="rId7" Type="http://schemas.openxmlformats.org/officeDocument/2006/relationships/tags" Target="../tags/tag36.xml"/><Relationship Id="rId6" Type="http://schemas.openxmlformats.org/officeDocument/2006/relationships/tags" Target="../tags/tag35.xml"/><Relationship Id="rId5" Type="http://schemas.openxmlformats.org/officeDocument/2006/relationships/tags" Target="../tags/tag34.xml"/><Relationship Id="rId4" Type="http://schemas.openxmlformats.org/officeDocument/2006/relationships/tags" Target="../tags/tag33.xml"/><Relationship Id="rId3" Type="http://schemas.openxmlformats.org/officeDocument/2006/relationships/tags" Target="../tags/tag32.xml"/><Relationship Id="rId2" Type="http://schemas.openxmlformats.org/officeDocument/2006/relationships/tags" Target="../tags/tag31.xml"/><Relationship Id="rId10" Type="http://schemas.openxmlformats.org/officeDocument/2006/relationships/notesSlide" Target="../notesSlides/notesSlide11.xml"/><Relationship Id="rId1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9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6.png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8.xml"/><Relationship Id="rId8" Type="http://schemas.openxmlformats.org/officeDocument/2006/relationships/tags" Target="../tags/tag7.xml"/><Relationship Id="rId7" Type="http://schemas.openxmlformats.org/officeDocument/2006/relationships/tags" Target="../tags/tag6.xml"/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9" Type="http://schemas.openxmlformats.org/officeDocument/2006/relationships/notesSlide" Target="../notesSlides/notesSlide2.xml"/><Relationship Id="rId18" Type="http://schemas.openxmlformats.org/officeDocument/2006/relationships/slideLayout" Target="../slideLayouts/slideLayout1.xml"/><Relationship Id="rId17" Type="http://schemas.openxmlformats.org/officeDocument/2006/relationships/tags" Target="../tags/tag16.xml"/><Relationship Id="rId16" Type="http://schemas.openxmlformats.org/officeDocument/2006/relationships/tags" Target="../tags/tag15.xml"/><Relationship Id="rId15" Type="http://schemas.openxmlformats.org/officeDocument/2006/relationships/tags" Target="../tags/tag14.xml"/><Relationship Id="rId14" Type="http://schemas.openxmlformats.org/officeDocument/2006/relationships/tags" Target="../tags/tag13.xml"/><Relationship Id="rId13" Type="http://schemas.openxmlformats.org/officeDocument/2006/relationships/tags" Target="../tags/tag12.xml"/><Relationship Id="rId12" Type="http://schemas.openxmlformats.org/officeDocument/2006/relationships/tags" Target="../tags/tag11.xml"/><Relationship Id="rId11" Type="http://schemas.openxmlformats.org/officeDocument/2006/relationships/tags" Target="../tags/tag10.xml"/><Relationship Id="rId10" Type="http://schemas.openxmlformats.org/officeDocument/2006/relationships/tags" Target="../tags/tag9.xml"/><Relationship Id="rId1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0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7.png"/><Relationship Id="rId1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8.png"/><Relationship Id="rId1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9.jpeg"/><Relationship Id="rId1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5.png"/><Relationship Id="rId8" Type="http://schemas.openxmlformats.org/officeDocument/2006/relationships/tags" Target="../tags/tag23.xml"/><Relationship Id="rId7" Type="http://schemas.openxmlformats.org/officeDocument/2006/relationships/tags" Target="../tags/tag22.xml"/><Relationship Id="rId6" Type="http://schemas.openxmlformats.org/officeDocument/2006/relationships/tags" Target="../tags/tag21.xml"/><Relationship Id="rId5" Type="http://schemas.openxmlformats.org/officeDocument/2006/relationships/tags" Target="../tags/tag20.xml"/><Relationship Id="rId4" Type="http://schemas.openxmlformats.org/officeDocument/2006/relationships/tags" Target="../tags/tag19.xml"/><Relationship Id="rId3" Type="http://schemas.openxmlformats.org/officeDocument/2006/relationships/tags" Target="../tags/tag18.xml"/><Relationship Id="rId2" Type="http://schemas.openxmlformats.org/officeDocument/2006/relationships/tags" Target="../tags/tag17.xml"/><Relationship Id="rId14" Type="http://schemas.openxmlformats.org/officeDocument/2006/relationships/notesSlide" Target="../notesSlides/notesSlide4.xml"/><Relationship Id="rId13" Type="http://schemas.openxmlformats.org/officeDocument/2006/relationships/slideLayout" Target="../slideLayouts/slideLayout1.xml"/><Relationship Id="rId12" Type="http://schemas.openxmlformats.org/officeDocument/2006/relationships/image" Target="../media/image8.svg"/><Relationship Id="rId11" Type="http://schemas.openxmlformats.org/officeDocument/2006/relationships/image" Target="../media/image7.png"/><Relationship Id="rId10" Type="http://schemas.openxmlformats.org/officeDocument/2006/relationships/image" Target="../media/image6.png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9.jpeg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89088" y="1908021"/>
            <a:ext cx="6160839" cy="841248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13000"/>
              </a:lnSpc>
              <a:spcBef>
                <a:spcPts val="375"/>
              </a:spcBef>
              <a:buNone/>
            </a:pPr>
            <a:r>
              <a:rPr lang="en-US" sz="3455" b="1" kern="0" spc="144" dirty="0">
                <a:solidFill>
                  <a:srgbClr val="3D4D8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幂律分布与复杂网络的奥秘</a:t>
            </a:r>
            <a:endParaRPr lang="en-US" sz="1440" dirty="0"/>
          </a:p>
        </p:txBody>
      </p:sp>
      <p:sp>
        <p:nvSpPr>
          <p:cNvPr id="3" name="Text 1"/>
          <p:cNvSpPr/>
          <p:nvPr/>
        </p:nvSpPr>
        <p:spPr>
          <a:xfrm>
            <a:off x="989088" y="2840084"/>
            <a:ext cx="6265056" cy="484632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13000"/>
              </a:lnSpc>
              <a:spcBef>
                <a:spcPts val="375"/>
              </a:spcBef>
              <a:buNone/>
            </a:pPr>
            <a:r>
              <a:rPr lang="en-US" sz="1585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揭示系统自组织行为的关键规律</a:t>
            </a:r>
            <a:endParaRPr lang="en-US" sz="1440" dirty="0"/>
          </a:p>
        </p:txBody>
      </p:sp>
      <p:sp>
        <p:nvSpPr>
          <p:cNvPr id="4" name="Text 2"/>
          <p:cNvSpPr/>
          <p:nvPr/>
        </p:nvSpPr>
        <p:spPr>
          <a:xfrm>
            <a:off x="989088" y="3396659"/>
            <a:ext cx="2051588" cy="457200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13000"/>
              </a:lnSpc>
              <a:spcBef>
                <a:spcPts val="375"/>
              </a:spcBef>
              <a:buNone/>
            </a:pPr>
            <a:r>
              <a:rPr lang="en-US" sz="1295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汇报人</a:t>
            </a:r>
            <a:r>
              <a:rPr lang="en-US" sz="1295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:</a:t>
            </a:r>
            <a:r>
              <a:rPr lang="en-US" sz="1295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 讯飞智文</a:t>
            </a:r>
            <a:endParaRPr lang="en-US" sz="1440" dirty="0"/>
          </a:p>
        </p:txBody>
      </p:sp>
      <p:sp>
        <p:nvSpPr>
          <p:cNvPr id="5" name="Shape 3"/>
          <p:cNvSpPr/>
          <p:nvPr/>
        </p:nvSpPr>
        <p:spPr>
          <a:xfrm>
            <a:off x="1125047" y="1246062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80">
                <a:moveTo>
                  <a:pt x="91440" y="0"/>
                </a:moveTo>
                <a:moveTo>
                  <a:pt x="91440" y="0"/>
                </a:moveTo>
                <a:cubicBezTo>
                  <a:pt x="141907" y="0"/>
                  <a:pt x="182880" y="40973"/>
                  <a:pt x="182880" y="91440"/>
                </a:cubicBezTo>
                <a:cubicBezTo>
                  <a:pt x="182880" y="141907"/>
                  <a:pt x="141907" y="182880"/>
                  <a:pt x="91440" y="182880"/>
                </a:cubicBezTo>
                <a:cubicBezTo>
                  <a:pt x="40973" y="182880"/>
                  <a:pt x="0" y="141907"/>
                  <a:pt x="0" y="91440"/>
                </a:cubicBezTo>
                <a:cubicBezTo>
                  <a:pt x="0" y="40973"/>
                  <a:pt x="40973" y="0"/>
                  <a:pt x="91440" y="0"/>
                </a:cubicBezTo>
                <a:close/>
              </a:path>
            </a:pathLst>
          </a:custGeom>
          <a:solidFill>
            <a:srgbClr val="E6C585"/>
          </a:solidFill>
        </p:spPr>
      </p:sp>
      <p:sp>
        <p:nvSpPr>
          <p:cNvPr id="6" name="Shape 4"/>
          <p:cNvSpPr/>
          <p:nvPr/>
        </p:nvSpPr>
        <p:spPr>
          <a:xfrm>
            <a:off x="1478524" y="1246062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80">
                <a:moveTo>
                  <a:pt x="91440" y="0"/>
                </a:moveTo>
                <a:moveTo>
                  <a:pt x="91440" y="0"/>
                </a:moveTo>
                <a:cubicBezTo>
                  <a:pt x="141907" y="0"/>
                  <a:pt x="182880" y="40973"/>
                  <a:pt x="182880" y="91440"/>
                </a:cubicBezTo>
                <a:cubicBezTo>
                  <a:pt x="182880" y="141907"/>
                  <a:pt x="141907" y="182880"/>
                  <a:pt x="91440" y="182880"/>
                </a:cubicBezTo>
                <a:cubicBezTo>
                  <a:pt x="40973" y="182880"/>
                  <a:pt x="0" y="141907"/>
                  <a:pt x="0" y="91440"/>
                </a:cubicBezTo>
                <a:cubicBezTo>
                  <a:pt x="0" y="40973"/>
                  <a:pt x="40973" y="0"/>
                  <a:pt x="91440" y="0"/>
                </a:cubicBezTo>
                <a:close/>
              </a:path>
            </a:pathLst>
          </a:custGeom>
          <a:solidFill>
            <a:srgbClr val="B5D9AB"/>
          </a:solidFill>
        </p:spPr>
      </p:sp>
      <p:sp>
        <p:nvSpPr>
          <p:cNvPr id="7" name="Shape 5"/>
          <p:cNvSpPr/>
          <p:nvPr/>
        </p:nvSpPr>
        <p:spPr>
          <a:xfrm>
            <a:off x="1832002" y="1246062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80">
                <a:moveTo>
                  <a:pt x="91440" y="0"/>
                </a:moveTo>
                <a:moveTo>
                  <a:pt x="91440" y="0"/>
                </a:moveTo>
                <a:cubicBezTo>
                  <a:pt x="141907" y="0"/>
                  <a:pt x="182880" y="40973"/>
                  <a:pt x="182880" y="91440"/>
                </a:cubicBezTo>
                <a:cubicBezTo>
                  <a:pt x="182880" y="141907"/>
                  <a:pt x="141907" y="182880"/>
                  <a:pt x="91440" y="182880"/>
                </a:cubicBezTo>
                <a:cubicBezTo>
                  <a:pt x="40973" y="182880"/>
                  <a:pt x="0" y="141907"/>
                  <a:pt x="0" y="91440"/>
                </a:cubicBezTo>
                <a:cubicBezTo>
                  <a:pt x="0" y="40973"/>
                  <a:pt x="40973" y="0"/>
                  <a:pt x="91440" y="0"/>
                </a:cubicBezTo>
                <a:close/>
              </a:path>
            </a:pathLst>
          </a:custGeom>
          <a:solidFill>
            <a:srgbClr val="FAA1A3"/>
          </a:solidFill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4201" y="167085"/>
            <a:ext cx="8127999" cy="676656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13000"/>
              </a:lnSpc>
              <a:spcBef>
                <a:spcPts val="375"/>
              </a:spcBef>
              <a:buNone/>
            </a:pPr>
            <a:r>
              <a:rPr lang="en-US" sz="2590" b="1" dirty="0">
                <a:solidFill>
                  <a:srgbClr val="111D4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度指数概念</a:t>
            </a:r>
            <a:endParaRPr lang="en-US" sz="1440" dirty="0"/>
          </a:p>
        </p:txBody>
      </p:sp>
      <p:sp>
        <p:nvSpPr>
          <p:cNvPr id="4" name="Text 1"/>
          <p:cNvSpPr/>
          <p:nvPr>
            <p:custDataLst>
              <p:tags r:id="rId2"/>
            </p:custDataLst>
          </p:nvPr>
        </p:nvSpPr>
        <p:spPr>
          <a:xfrm>
            <a:off x="455940" y="954523"/>
            <a:ext cx="2614983" cy="448056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730" b="1" dirty="0">
                <a:solidFill>
                  <a:srgbClr val="6A7AB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度指数的定义</a:t>
            </a:r>
            <a:endParaRPr lang="en-US" sz="1440" dirty="0"/>
          </a:p>
        </p:txBody>
      </p:sp>
      <p:sp>
        <p:nvSpPr>
          <p:cNvPr id="5" name="Text 2"/>
          <p:cNvSpPr/>
          <p:nvPr>
            <p:custDataLst>
              <p:tags r:id="rId3"/>
            </p:custDataLst>
          </p:nvPr>
        </p:nvSpPr>
        <p:spPr>
          <a:xfrm>
            <a:off x="3247889" y="1500390"/>
            <a:ext cx="2614983" cy="1280160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just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15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在复杂网络中，度指数决定了随着节点连接数的增加，相应节点数量如何减少，反映了网络从随机到有序的转变过程。</a:t>
            </a:r>
            <a:endParaRPr lang="en-US" sz="1440" dirty="0"/>
          </a:p>
        </p:txBody>
      </p:sp>
      <p:pic>
        <p:nvPicPr>
          <p:cNvPr id="6" name="Image 1" descr="https://sgw-dx.xf-yun.com/api/v1/sparkdesk/_173336399860430ca2a10f3944230ba392e96b7230037.jpg?authorization=c2ltcGxlLWp3dCBhaz1zcGFya2Rlc2s4MDAwMDAwMDAwMDE7ZXhwPTMzMTAxNjM5OTg7YWxnbz1obWFjLXNoYTI1NjtzaWc9K3hVc3QvUXhFTzJ6L2ZPSTNvSlEzOGRaNlA2aS9UMStma00yWWVCREVrMD0=&amp;x_location=7YfmxI7B7uKO7jlRxIftd60XgLD=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rcRect l="154" r="154"/>
          <a:stretch>
            <a:fillRect/>
          </a:stretch>
        </p:blipFill>
        <p:spPr>
          <a:xfrm>
            <a:off x="3297311" y="2984626"/>
            <a:ext cx="2516140" cy="1415329"/>
          </a:xfrm>
          <a:prstGeom prst="rect">
            <a:avLst/>
          </a:prstGeom>
        </p:spPr>
      </p:pic>
      <p:sp>
        <p:nvSpPr>
          <p:cNvPr id="7" name="Text 3"/>
          <p:cNvSpPr/>
          <p:nvPr>
            <p:custDataLst>
              <p:tags r:id="rId6"/>
            </p:custDataLst>
          </p:nvPr>
        </p:nvSpPr>
        <p:spPr>
          <a:xfrm>
            <a:off x="3247889" y="954523"/>
            <a:ext cx="2614983" cy="448056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730" b="1" dirty="0">
                <a:solidFill>
                  <a:srgbClr val="6A7AB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度指数与网络结构</a:t>
            </a:r>
            <a:endParaRPr lang="en-US" sz="1440" dirty="0"/>
          </a:p>
        </p:txBody>
      </p:sp>
      <p:sp>
        <p:nvSpPr>
          <p:cNvPr id="8" name="Text 4"/>
          <p:cNvSpPr/>
          <p:nvPr>
            <p:custDataLst>
              <p:tags r:id="rId7"/>
            </p:custDataLst>
          </p:nvPr>
        </p:nvSpPr>
        <p:spPr>
          <a:xfrm>
            <a:off x="6031158" y="1500390"/>
            <a:ext cx="2656902" cy="1280160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just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15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通过分析万维网的数据，研究人员发现网页链接数符合幂律分布，且具有不同的度指数，这有助于理解网络的形成机制和演化规律。</a:t>
            </a:r>
            <a:endParaRPr lang="en-US" sz="1440" dirty="0"/>
          </a:p>
        </p:txBody>
      </p:sp>
      <p:sp>
        <p:nvSpPr>
          <p:cNvPr id="10" name="Text 5"/>
          <p:cNvSpPr/>
          <p:nvPr>
            <p:custDataLst>
              <p:tags r:id="rId8"/>
            </p:custDataLst>
          </p:nvPr>
        </p:nvSpPr>
        <p:spPr>
          <a:xfrm>
            <a:off x="6031158" y="954523"/>
            <a:ext cx="2656902" cy="448056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730" b="1" dirty="0">
                <a:solidFill>
                  <a:srgbClr val="6A7AB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度指数的应用实例</a:t>
            </a:r>
            <a:endParaRPr lang="en-US" sz="1440" dirty="0"/>
          </a:p>
        </p:txBody>
      </p:sp>
      <p:sp>
        <p:nvSpPr>
          <p:cNvPr id="11" name="Text 6"/>
          <p:cNvSpPr/>
          <p:nvPr>
            <p:custDataLst>
              <p:tags r:id="rId9"/>
            </p:custDataLst>
          </p:nvPr>
        </p:nvSpPr>
        <p:spPr>
          <a:xfrm>
            <a:off x="455940" y="1500390"/>
            <a:ext cx="2614983" cy="1280160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just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15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度指数是衡量幂律分布特性的关键参数，它描述了网络中节点连接数的分布情况，揭示了网络结构的异质性和鲁棒性。</a:t>
            </a:r>
            <a:endParaRPr lang="en-US" sz="1440" dirty="0"/>
          </a:p>
        </p:txBody>
      </p:sp>
      <p:pic>
        <p:nvPicPr>
          <p:cNvPr id="12" name="图片 11" descr="屏幕截图 2024-10-18 17385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6925" y="2600960"/>
            <a:ext cx="1837690" cy="1992630"/>
          </a:xfrm>
          <a:prstGeom prst="rect">
            <a:avLst/>
          </a:prstGeom>
        </p:spPr>
      </p:pic>
      <p:pic>
        <p:nvPicPr>
          <p:cNvPr id="13" name="图片 12" descr="屏幕截图 2024-10-18 17383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60795" y="2600960"/>
            <a:ext cx="1997710" cy="200088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4201" y="167085"/>
            <a:ext cx="8127999" cy="676656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13000"/>
              </a:lnSpc>
              <a:spcBef>
                <a:spcPts val="375"/>
              </a:spcBef>
              <a:buNone/>
            </a:pPr>
            <a:r>
              <a:rPr lang="en-US" sz="2590" b="1" dirty="0">
                <a:solidFill>
                  <a:srgbClr val="111D4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万维网实例分析</a:t>
            </a:r>
            <a:endParaRPr lang="en-US" sz="1440" dirty="0"/>
          </a:p>
        </p:txBody>
      </p:sp>
      <p:sp>
        <p:nvSpPr>
          <p:cNvPr id="4" name="Text 1"/>
          <p:cNvSpPr/>
          <p:nvPr>
            <p:custDataLst>
              <p:tags r:id="rId2"/>
            </p:custDataLst>
          </p:nvPr>
        </p:nvSpPr>
        <p:spPr>
          <a:xfrm>
            <a:off x="3485040" y="1130659"/>
            <a:ext cx="3309781" cy="484632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13000"/>
              </a:lnSpc>
              <a:spcBef>
                <a:spcPts val="375"/>
              </a:spcBef>
              <a:buNone/>
            </a:pPr>
            <a:r>
              <a:rPr lang="en-US" sz="1585" b="1" dirty="0">
                <a:solidFill>
                  <a:srgbClr val="3D4D8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网页链接的幂律分布</a:t>
            </a:r>
            <a:endParaRPr lang="en-US" sz="1440" dirty="0"/>
          </a:p>
        </p:txBody>
      </p:sp>
      <p:sp>
        <p:nvSpPr>
          <p:cNvPr id="5" name="Text 2"/>
          <p:cNvSpPr/>
          <p:nvPr>
            <p:custDataLst>
              <p:tags r:id="rId3"/>
            </p:custDataLst>
          </p:nvPr>
        </p:nvSpPr>
        <p:spPr>
          <a:xfrm>
            <a:off x="3485040" y="1427243"/>
            <a:ext cx="5212080" cy="621792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just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15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万维网中，导入和导出链接数遵循幂律分布，揭示了网络结构的非随机性。这种分布模式表明，少数网页作为枢纽节点，连接着大量其他节点，而大多数网页仅有少量链接。</a:t>
            </a:r>
            <a:endParaRPr lang="en-US" sz="1440" dirty="0"/>
          </a:p>
        </p:txBody>
      </p:sp>
      <p:sp>
        <p:nvSpPr>
          <p:cNvPr id="6" name="Text 3"/>
          <p:cNvSpPr/>
          <p:nvPr>
            <p:custDataLst>
              <p:tags r:id="rId4"/>
            </p:custDataLst>
          </p:nvPr>
        </p:nvSpPr>
        <p:spPr>
          <a:xfrm>
            <a:off x="3485040" y="2158619"/>
            <a:ext cx="4507439" cy="484632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13000"/>
              </a:lnSpc>
              <a:spcBef>
                <a:spcPts val="375"/>
              </a:spcBef>
              <a:buNone/>
            </a:pPr>
            <a:r>
              <a:rPr lang="en-US" sz="1585" b="1" dirty="0">
                <a:solidFill>
                  <a:srgbClr val="3D4D8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度指数的意义</a:t>
            </a:r>
            <a:endParaRPr lang="en-US" sz="1440" dirty="0"/>
          </a:p>
        </p:txBody>
      </p:sp>
      <p:sp>
        <p:nvSpPr>
          <p:cNvPr id="7" name="Text 4"/>
          <p:cNvSpPr/>
          <p:nvPr>
            <p:custDataLst>
              <p:tags r:id="rId5"/>
            </p:custDataLst>
          </p:nvPr>
        </p:nvSpPr>
        <p:spPr>
          <a:xfrm>
            <a:off x="3485040" y="2463259"/>
            <a:ext cx="5212080" cy="621792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just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15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在复杂网络研究中，度指数是衡量幂律分布特性的关键参数。对于网页链接而言，度指数接近2意味着流行的网页较少但极其重要，反映了网络的高度异质性和鲁棒性。</a:t>
            </a:r>
            <a:endParaRPr lang="en-US" sz="1440" dirty="0"/>
          </a:p>
        </p:txBody>
      </p:sp>
      <p:sp>
        <p:nvSpPr>
          <p:cNvPr id="8" name="Text 5"/>
          <p:cNvSpPr/>
          <p:nvPr>
            <p:custDataLst>
              <p:tags r:id="rId6"/>
            </p:custDataLst>
          </p:nvPr>
        </p:nvSpPr>
        <p:spPr>
          <a:xfrm>
            <a:off x="3485040" y="3194618"/>
            <a:ext cx="4861995" cy="484632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13000"/>
              </a:lnSpc>
              <a:spcBef>
                <a:spcPts val="375"/>
              </a:spcBef>
              <a:buNone/>
            </a:pPr>
            <a:r>
              <a:rPr lang="en-US" sz="1585" b="1" dirty="0">
                <a:solidFill>
                  <a:srgbClr val="3D4D8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网络结构的可视化差异</a:t>
            </a:r>
            <a:endParaRPr lang="en-US" sz="1440" dirty="0"/>
          </a:p>
        </p:txBody>
      </p:sp>
      <p:sp>
        <p:nvSpPr>
          <p:cNvPr id="9" name="Text 6"/>
          <p:cNvSpPr/>
          <p:nvPr>
            <p:custDataLst>
              <p:tags r:id="rId7"/>
            </p:custDataLst>
          </p:nvPr>
        </p:nvSpPr>
        <p:spPr>
          <a:xfrm>
            <a:off x="3485040" y="3491058"/>
            <a:ext cx="5213718" cy="621792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just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15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将随机网络与幂律度分布网络进行可视化对比，可以明显看出两者的差异。随机网络类似公路交通图，每个城市道路连接均匀；而幂律度分布网络则像航空运输系统，少数大型机场作为关键枢纽。</a:t>
            </a:r>
            <a:endParaRPr lang="en-US" sz="1440" dirty="0"/>
          </a:p>
        </p:txBody>
      </p:sp>
      <p:pic>
        <p:nvPicPr>
          <p:cNvPr id="10" name="图片 9" descr="屏幕截图 2024-10-18 155202"/>
          <p:cNvPicPr>
            <a:picLocks noChangeAspect="1"/>
          </p:cNvPicPr>
          <p:nvPr/>
        </p:nvPicPr>
        <p:blipFill>
          <a:blip r:embed="rId8"/>
          <a:srcRect l="20911" t="11220" r="22056" b="12236"/>
          <a:stretch>
            <a:fillRect/>
          </a:stretch>
        </p:blipFill>
        <p:spPr>
          <a:xfrm>
            <a:off x="588645" y="1738630"/>
            <a:ext cx="2675890" cy="191833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016287" y="1025211"/>
            <a:ext cx="1085027" cy="731520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4320" b="1" dirty="0">
                <a:solidFill>
                  <a:srgbClr val="2E3E7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04</a:t>
            </a:r>
            <a:endParaRPr lang="en-US" sz="1440" dirty="0"/>
          </a:p>
        </p:txBody>
      </p:sp>
      <p:sp>
        <p:nvSpPr>
          <p:cNvPr id="3" name="Text 1"/>
          <p:cNvSpPr/>
          <p:nvPr/>
        </p:nvSpPr>
        <p:spPr>
          <a:xfrm>
            <a:off x="395202" y="2205990"/>
            <a:ext cx="8342856" cy="731520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13000"/>
              </a:lnSpc>
              <a:spcBef>
                <a:spcPts val="375"/>
              </a:spcBef>
              <a:buNone/>
            </a:pPr>
            <a:r>
              <a:rPr lang="en-US" sz="2880" b="1" dirty="0">
                <a:solidFill>
                  <a:srgbClr val="3D4D8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不均匀性，幂律度分布网络的特性</a:t>
            </a:r>
            <a:endParaRPr lang="en-US" sz="144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4201" y="167085"/>
            <a:ext cx="8127999" cy="676656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13000"/>
              </a:lnSpc>
              <a:spcBef>
                <a:spcPts val="375"/>
              </a:spcBef>
              <a:buNone/>
            </a:pPr>
            <a:r>
              <a:rPr lang="en-US" sz="2590" b="1" dirty="0">
                <a:solidFill>
                  <a:srgbClr val="111D4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随机网络对比</a:t>
            </a:r>
            <a:endParaRPr lang="en-US" sz="1440" dirty="0"/>
          </a:p>
        </p:txBody>
      </p:sp>
      <p:sp>
        <p:nvSpPr>
          <p:cNvPr id="3" name="Shape 1"/>
          <p:cNvSpPr/>
          <p:nvPr/>
        </p:nvSpPr>
        <p:spPr>
          <a:xfrm>
            <a:off x="1112874" y="1554776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80">
                <a:moveTo>
                  <a:pt x="91440" y="0"/>
                </a:moveTo>
                <a:moveTo>
                  <a:pt x="91440" y="0"/>
                </a:moveTo>
                <a:cubicBezTo>
                  <a:pt x="141907" y="0"/>
                  <a:pt x="182880" y="40973"/>
                  <a:pt x="182880" y="91440"/>
                </a:cubicBezTo>
                <a:cubicBezTo>
                  <a:pt x="182880" y="141907"/>
                  <a:pt x="141907" y="182880"/>
                  <a:pt x="91440" y="182880"/>
                </a:cubicBezTo>
                <a:cubicBezTo>
                  <a:pt x="40973" y="182880"/>
                  <a:pt x="0" y="141907"/>
                  <a:pt x="0" y="91440"/>
                </a:cubicBezTo>
                <a:cubicBezTo>
                  <a:pt x="0" y="40973"/>
                  <a:pt x="40973" y="0"/>
                  <a:pt x="91440" y="0"/>
                </a:cubicBezTo>
                <a:close/>
              </a:path>
            </a:pathLst>
          </a:custGeom>
          <a:solidFill>
            <a:srgbClr val="0084FF">
              <a:alpha val="40000"/>
            </a:srgbClr>
          </a:solidFill>
        </p:spPr>
      </p:sp>
      <p:sp>
        <p:nvSpPr>
          <p:cNvPr id="4" name="Text 2"/>
          <p:cNvSpPr/>
          <p:nvPr/>
        </p:nvSpPr>
        <p:spPr>
          <a:xfrm>
            <a:off x="626569" y="1143296"/>
            <a:ext cx="972611" cy="731520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4320" b="1" dirty="0">
                <a:solidFill>
                  <a:srgbClr val="3D4D8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01</a:t>
            </a:r>
            <a:endParaRPr lang="en-US" sz="1440" dirty="0"/>
          </a:p>
        </p:txBody>
      </p:sp>
      <p:sp>
        <p:nvSpPr>
          <p:cNvPr id="5" name="Shape 3"/>
          <p:cNvSpPr/>
          <p:nvPr/>
        </p:nvSpPr>
        <p:spPr>
          <a:xfrm>
            <a:off x="3945776" y="1554776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80">
                <a:moveTo>
                  <a:pt x="91440" y="0"/>
                </a:moveTo>
                <a:moveTo>
                  <a:pt x="91440" y="0"/>
                </a:moveTo>
                <a:cubicBezTo>
                  <a:pt x="141907" y="0"/>
                  <a:pt x="182880" y="40973"/>
                  <a:pt x="182880" y="91440"/>
                </a:cubicBezTo>
                <a:cubicBezTo>
                  <a:pt x="182880" y="141907"/>
                  <a:pt x="141907" y="182880"/>
                  <a:pt x="91440" y="182880"/>
                </a:cubicBezTo>
                <a:cubicBezTo>
                  <a:pt x="40973" y="182880"/>
                  <a:pt x="0" y="141907"/>
                  <a:pt x="0" y="91440"/>
                </a:cubicBezTo>
                <a:cubicBezTo>
                  <a:pt x="0" y="40973"/>
                  <a:pt x="40973" y="0"/>
                  <a:pt x="91440" y="0"/>
                </a:cubicBezTo>
                <a:close/>
              </a:path>
            </a:pathLst>
          </a:custGeom>
          <a:solidFill>
            <a:srgbClr val="0084FF">
              <a:alpha val="40000"/>
            </a:srgbClr>
          </a:solidFill>
        </p:spPr>
      </p:sp>
      <p:sp>
        <p:nvSpPr>
          <p:cNvPr id="6" name="Text 4"/>
          <p:cNvSpPr/>
          <p:nvPr/>
        </p:nvSpPr>
        <p:spPr>
          <a:xfrm>
            <a:off x="3356765" y="1143296"/>
            <a:ext cx="972611" cy="731520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4320" b="1" dirty="0">
                <a:solidFill>
                  <a:srgbClr val="3D4D8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</a:t>
            </a:r>
            <a:r>
              <a:rPr lang="en-US" sz="4320" b="1" dirty="0">
                <a:solidFill>
                  <a:srgbClr val="3D4D8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2</a:t>
            </a:r>
            <a:endParaRPr lang="en-US" sz="1440" dirty="0"/>
          </a:p>
        </p:txBody>
      </p:sp>
      <p:sp>
        <p:nvSpPr>
          <p:cNvPr id="7" name="Shape 5"/>
          <p:cNvSpPr/>
          <p:nvPr/>
        </p:nvSpPr>
        <p:spPr>
          <a:xfrm>
            <a:off x="6684075" y="1554776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80">
                <a:moveTo>
                  <a:pt x="91440" y="0"/>
                </a:moveTo>
                <a:moveTo>
                  <a:pt x="91440" y="0"/>
                </a:moveTo>
                <a:cubicBezTo>
                  <a:pt x="141907" y="0"/>
                  <a:pt x="182880" y="40973"/>
                  <a:pt x="182880" y="91440"/>
                </a:cubicBezTo>
                <a:cubicBezTo>
                  <a:pt x="182880" y="141907"/>
                  <a:pt x="141907" y="182880"/>
                  <a:pt x="91440" y="182880"/>
                </a:cubicBezTo>
                <a:cubicBezTo>
                  <a:pt x="40973" y="182880"/>
                  <a:pt x="0" y="141907"/>
                  <a:pt x="0" y="91440"/>
                </a:cubicBezTo>
                <a:cubicBezTo>
                  <a:pt x="0" y="40973"/>
                  <a:pt x="40973" y="0"/>
                  <a:pt x="91440" y="0"/>
                </a:cubicBezTo>
                <a:close/>
              </a:path>
            </a:pathLst>
          </a:custGeom>
          <a:solidFill>
            <a:srgbClr val="0084FF">
              <a:alpha val="40000"/>
            </a:srgbClr>
          </a:solidFill>
        </p:spPr>
      </p:sp>
      <p:sp>
        <p:nvSpPr>
          <p:cNvPr id="8" name="Text 6"/>
          <p:cNvSpPr/>
          <p:nvPr/>
        </p:nvSpPr>
        <p:spPr>
          <a:xfrm>
            <a:off x="6086961" y="1143296"/>
            <a:ext cx="972611" cy="731520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4320" b="1" dirty="0">
                <a:solidFill>
                  <a:srgbClr val="3D4D8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03</a:t>
            </a:r>
            <a:endParaRPr lang="en-US" sz="1440" dirty="0"/>
          </a:p>
        </p:txBody>
      </p:sp>
      <p:sp>
        <p:nvSpPr>
          <p:cNvPr id="9" name="Text 7"/>
          <p:cNvSpPr/>
          <p:nvPr/>
        </p:nvSpPr>
        <p:spPr>
          <a:xfrm>
            <a:off x="626569" y="1771850"/>
            <a:ext cx="2430470" cy="402336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730" b="1" dirty="0">
                <a:solidFill>
                  <a:srgbClr val="3D4D8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随机网络的均匀性</a:t>
            </a:r>
            <a:endParaRPr lang="en-US" sz="1440" dirty="0"/>
          </a:p>
        </p:txBody>
      </p:sp>
      <p:sp>
        <p:nvSpPr>
          <p:cNvPr id="10" name="Text 8"/>
          <p:cNvSpPr/>
          <p:nvPr/>
        </p:nvSpPr>
        <p:spPr>
          <a:xfrm>
            <a:off x="626569" y="2073602"/>
            <a:ext cx="2430470" cy="1463040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just">
              <a:lnSpc>
                <a:spcPct val="101000"/>
              </a:lnSpc>
              <a:spcBef>
                <a:spcPts val="375"/>
              </a:spcBef>
              <a:buNone/>
            </a:pPr>
            <a:r>
              <a:rPr lang="en-US" sz="115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随机网络中，节点之间的连接是随机形成的，导致每个节点的链接数大致相同。这种均匀性使得网络看起来更像是一个密集且均质的结构，缺乏明显的中心或枢纽。</a:t>
            </a:r>
            <a:endParaRPr lang="en-US" sz="1440" dirty="0"/>
          </a:p>
        </p:txBody>
      </p:sp>
      <p:sp>
        <p:nvSpPr>
          <p:cNvPr id="11" name="Text 9"/>
          <p:cNvSpPr/>
          <p:nvPr/>
        </p:nvSpPr>
        <p:spPr>
          <a:xfrm>
            <a:off x="3356765" y="1771850"/>
            <a:ext cx="2430470" cy="402336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730" b="1" dirty="0">
                <a:solidFill>
                  <a:srgbClr val="3D4D8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幂律度分布网络的不均匀性</a:t>
            </a:r>
            <a:endParaRPr lang="en-US" sz="1440" dirty="0"/>
          </a:p>
        </p:txBody>
      </p:sp>
      <p:sp>
        <p:nvSpPr>
          <p:cNvPr id="12" name="Text 10"/>
          <p:cNvSpPr/>
          <p:nvPr/>
        </p:nvSpPr>
        <p:spPr>
          <a:xfrm>
            <a:off x="3356765" y="2073602"/>
            <a:ext cx="2430470" cy="1463040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just">
              <a:lnSpc>
                <a:spcPct val="101000"/>
              </a:lnSpc>
              <a:spcBef>
                <a:spcPts val="375"/>
              </a:spcBef>
              <a:buNone/>
            </a:pPr>
            <a:r>
              <a:rPr lang="en-US" sz="115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与随机网络不同，幂律度分布网络显示出极大的不均匀性，其中少数枢纽节点拥有大量的链接，而大多数节点仅有少量链接。这种结构赋予了网络高度的异质性和鲁棒性。</a:t>
            </a:r>
            <a:endParaRPr lang="en-US" sz="1440" dirty="0"/>
          </a:p>
        </p:txBody>
      </p:sp>
      <p:sp>
        <p:nvSpPr>
          <p:cNvPr id="13" name="Text 11"/>
          <p:cNvSpPr/>
          <p:nvPr/>
        </p:nvSpPr>
        <p:spPr>
          <a:xfrm>
            <a:off x="6086961" y="1771850"/>
            <a:ext cx="2430470" cy="402336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730" b="1" dirty="0">
                <a:solidFill>
                  <a:srgbClr val="3D4D8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可视化对比</a:t>
            </a:r>
            <a:endParaRPr lang="en-US" sz="1440" dirty="0"/>
          </a:p>
        </p:txBody>
      </p:sp>
      <p:sp>
        <p:nvSpPr>
          <p:cNvPr id="14" name="Text 12"/>
          <p:cNvSpPr/>
          <p:nvPr/>
        </p:nvSpPr>
        <p:spPr>
          <a:xfrm>
            <a:off x="6086961" y="2073602"/>
            <a:ext cx="2430470" cy="1463040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just">
              <a:lnSpc>
                <a:spcPct val="101000"/>
              </a:lnSpc>
              <a:spcBef>
                <a:spcPts val="375"/>
              </a:spcBef>
              <a:buNone/>
            </a:pPr>
            <a:r>
              <a:rPr lang="en-US" sz="115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如果将随机网络和幂律度分布网络进行可视化对比，前者类似于公路交通图，每个城市都有差不多数量的道路连接；后者则类似于航空运输系统，少数大型机场作为关键枢纽，连接着众多小型机场。</a:t>
            </a:r>
            <a:endParaRPr lang="en-US" sz="144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4201" y="167085"/>
            <a:ext cx="8127999" cy="676656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13000"/>
              </a:lnSpc>
              <a:spcBef>
                <a:spcPts val="375"/>
              </a:spcBef>
              <a:buNone/>
            </a:pPr>
            <a:r>
              <a:rPr lang="en-US" sz="2590" b="1" dirty="0">
                <a:solidFill>
                  <a:srgbClr val="111D4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视觉差异说明</a:t>
            </a:r>
            <a:endParaRPr lang="en-US" sz="1440" dirty="0"/>
          </a:p>
        </p:txBody>
      </p:sp>
      <p:sp>
        <p:nvSpPr>
          <p:cNvPr id="3" name="Shape 1"/>
          <p:cNvSpPr/>
          <p:nvPr/>
        </p:nvSpPr>
        <p:spPr>
          <a:xfrm>
            <a:off x="312725" y="982154"/>
            <a:ext cx="4261104" cy="182880"/>
          </a:xfrm>
          <a:custGeom>
            <a:avLst/>
            <a:gdLst/>
            <a:ahLst/>
            <a:cxnLst/>
            <a:rect l="l" t="t" r="r" b="b"/>
            <a:pathLst>
              <a:path w="4261104" h="182880">
                <a:moveTo>
                  <a:pt x="0" y="0"/>
                </a:moveTo>
                <a:moveTo>
                  <a:pt x="0" y="0"/>
                </a:moveTo>
                <a:lnTo>
                  <a:pt x="4261104" y="0"/>
                </a:lnTo>
                <a:lnTo>
                  <a:pt x="4261104" y="182880"/>
                </a:lnTo>
                <a:lnTo>
                  <a:pt x="0" y="182880"/>
                </a:lnTo>
                <a:close/>
              </a:path>
            </a:pathLst>
          </a:custGeom>
          <a:solidFill>
            <a:srgbClr val="0084FF">
              <a:alpha val="50000"/>
            </a:srgbClr>
          </a:solidFill>
        </p:spPr>
      </p:sp>
      <p:sp>
        <p:nvSpPr>
          <p:cNvPr id="4" name="Shape 2"/>
          <p:cNvSpPr/>
          <p:nvPr/>
        </p:nvSpPr>
        <p:spPr>
          <a:xfrm>
            <a:off x="1682112" y="1165609"/>
            <a:ext cx="0" cy="567089"/>
          </a:xfrm>
          <a:custGeom>
            <a:avLst/>
            <a:gdLst/>
            <a:ahLst/>
            <a:cxnLst/>
            <a:rect l="l" t="t" r="r" b="b"/>
            <a:pathLst>
              <a:path h="567089">
                <a:moveTo>
                  <a:pt x="0" y="0"/>
                </a:moveTo>
                <a:moveTo>
                  <a:pt x="0" y="0"/>
                </a:moveTo>
                <a:lnTo>
                  <a:pt x="0" y="567089"/>
                </a:lnTo>
              </a:path>
            </a:pathLst>
          </a:custGeom>
          <a:noFill/>
          <a:ln w="38100">
            <a:solidFill>
              <a:srgbClr val="3D4D83"/>
            </a:solidFill>
            <a:prstDash val="solid"/>
            <a:headEnd type="none"/>
            <a:tailEnd type="none"/>
          </a:ln>
        </p:spPr>
      </p:sp>
      <p:sp>
        <p:nvSpPr>
          <p:cNvPr id="5" name="Shape 3"/>
          <p:cNvSpPr/>
          <p:nvPr/>
        </p:nvSpPr>
        <p:spPr>
          <a:xfrm>
            <a:off x="303581" y="1930210"/>
            <a:ext cx="2756916" cy="2231136"/>
          </a:xfrm>
          <a:custGeom>
            <a:avLst/>
            <a:gdLst/>
            <a:ahLst/>
            <a:cxnLst/>
            <a:rect l="l" t="t" r="r" b="b"/>
            <a:pathLst>
              <a:path w="2756916" h="2231136">
                <a:moveTo>
                  <a:pt x="278892" y="0"/>
                </a:moveTo>
                <a:moveTo>
                  <a:pt x="278892" y="0"/>
                </a:moveTo>
                <a:lnTo>
                  <a:pt x="2478024" y="0"/>
                </a:lnTo>
                <a:quadBezTo>
                  <a:pt x="2756916" y="0"/>
                  <a:pt x="2756916" y="278892"/>
                </a:quadBezTo>
                <a:lnTo>
                  <a:pt x="2756916" y="1952244"/>
                </a:lnTo>
                <a:quadBezTo>
                  <a:pt x="2756916" y="2231136"/>
                  <a:pt x="2478024" y="2231136"/>
                </a:quadBezTo>
                <a:lnTo>
                  <a:pt x="278892" y="2231136"/>
                </a:lnTo>
                <a:quadBezTo>
                  <a:pt x="0" y="2231136"/>
                  <a:pt x="0" y="1952244"/>
                </a:quadBezTo>
                <a:lnTo>
                  <a:pt x="0" y="278892"/>
                </a:lnTo>
                <a:quadBezTo>
                  <a:pt x="0" y="0"/>
                  <a:pt x="278892" y="0"/>
                </a:quadBezTo>
                <a:close/>
              </a:path>
            </a:pathLst>
          </a:custGeom>
          <a:solidFill>
            <a:srgbClr val="000000">
              <a:alpha val="0"/>
            </a:srgbClr>
          </a:solidFill>
          <a:ln w="19050">
            <a:solidFill>
              <a:srgbClr val="3D4D83"/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884165" y="1648574"/>
            <a:ext cx="1595894" cy="395023"/>
          </a:xfrm>
          <a:custGeom>
            <a:avLst/>
            <a:gdLst/>
            <a:ahLst/>
            <a:cxnLst/>
            <a:rect l="l" t="t" r="r" b="b"/>
            <a:pathLst>
              <a:path w="1595894" h="395023">
                <a:moveTo>
                  <a:pt x="49378" y="0"/>
                </a:moveTo>
                <a:moveTo>
                  <a:pt x="49378" y="0"/>
                </a:moveTo>
                <a:lnTo>
                  <a:pt x="1546516" y="0"/>
                </a:lnTo>
                <a:quadBezTo>
                  <a:pt x="1595894" y="0"/>
                  <a:pt x="1595894" y="49378"/>
                </a:quadBezTo>
                <a:lnTo>
                  <a:pt x="1595894" y="345645"/>
                </a:lnTo>
                <a:quadBezTo>
                  <a:pt x="1595894" y="395023"/>
                  <a:pt x="1546516" y="395023"/>
                </a:quadBezTo>
                <a:lnTo>
                  <a:pt x="49378" y="395023"/>
                </a:lnTo>
                <a:quadBezTo>
                  <a:pt x="0" y="395023"/>
                  <a:pt x="0" y="345645"/>
                </a:quadBezTo>
                <a:lnTo>
                  <a:pt x="0" y="49378"/>
                </a:lnTo>
                <a:quadBezTo>
                  <a:pt x="0" y="0"/>
                  <a:pt x="49378" y="0"/>
                </a:quadBezTo>
                <a:close/>
              </a:path>
            </a:pathLst>
          </a:custGeom>
          <a:solidFill>
            <a:srgbClr val="0084FF"/>
          </a:solidFill>
        </p:spPr>
      </p:sp>
      <p:sp>
        <p:nvSpPr>
          <p:cNvPr id="7" name="Text 5"/>
          <p:cNvSpPr/>
          <p:nvPr/>
        </p:nvSpPr>
        <p:spPr>
          <a:xfrm>
            <a:off x="1409546" y="1576338"/>
            <a:ext cx="545132" cy="539496"/>
          </a:xfrm>
          <a:prstGeom prst="rect">
            <a:avLst/>
          </a:prstGeom>
          <a:noFill/>
        </p:spPr>
        <p:txBody>
          <a:bodyPr wrap="square" lIns="95250" tIns="95250" rIns="95250" bIns="95250" rtlCol="0" anchor="ctr">
            <a:spAutoFit/>
          </a:bodyPr>
          <a:lstStyle/>
          <a:p>
            <a:pPr marL="0" indent="0" algn="ctr">
              <a:lnSpc>
                <a:spcPct val="113000"/>
              </a:lnSpc>
              <a:spcBef>
                <a:spcPts val="375"/>
              </a:spcBef>
              <a:buNone/>
            </a:pPr>
            <a:r>
              <a:rPr lang="en-US" sz="187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01</a:t>
            </a:r>
            <a:endParaRPr lang="en-US" sz="1440" dirty="0"/>
          </a:p>
        </p:txBody>
      </p:sp>
      <p:sp>
        <p:nvSpPr>
          <p:cNvPr id="8" name="Text 6"/>
          <p:cNvSpPr/>
          <p:nvPr/>
        </p:nvSpPr>
        <p:spPr>
          <a:xfrm>
            <a:off x="466877" y="2115834"/>
            <a:ext cx="2430470" cy="402336"/>
          </a:xfrm>
          <a:prstGeom prst="rect">
            <a:avLst/>
          </a:prstGeom>
          <a:noFill/>
        </p:spPr>
        <p:txBody>
          <a:bodyPr wrap="square" lIns="95250" tIns="95250" rIns="95250" bIns="95250" rtlCol="0" anchor="ctr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730" b="1" dirty="0">
                <a:solidFill>
                  <a:srgbClr val="3D4D8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随机网络的均匀性</a:t>
            </a:r>
            <a:endParaRPr lang="en-US" sz="1440" dirty="0"/>
          </a:p>
        </p:txBody>
      </p:sp>
      <p:sp>
        <p:nvSpPr>
          <p:cNvPr id="9" name="Text 7"/>
          <p:cNvSpPr/>
          <p:nvPr/>
        </p:nvSpPr>
        <p:spPr>
          <a:xfrm>
            <a:off x="466877" y="2455328"/>
            <a:ext cx="2430470" cy="1234440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just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15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随机网络中，每个节点的连接数大致相同，类似于公路交通图，每个城市都有差不多数量的道路连接，显示出网络的均匀性和对称性。</a:t>
            </a:r>
            <a:endParaRPr lang="en-US" sz="1440" dirty="0"/>
          </a:p>
        </p:txBody>
      </p:sp>
      <p:sp>
        <p:nvSpPr>
          <p:cNvPr id="10" name="Shape 8"/>
          <p:cNvSpPr/>
          <p:nvPr/>
        </p:nvSpPr>
        <p:spPr>
          <a:xfrm>
            <a:off x="4572000" y="1165034"/>
            <a:ext cx="0" cy="286867"/>
          </a:xfrm>
          <a:custGeom>
            <a:avLst/>
            <a:gdLst/>
            <a:ahLst/>
            <a:cxnLst/>
            <a:rect l="l" t="t" r="r" b="b"/>
            <a:pathLst>
              <a:path h="286867">
                <a:moveTo>
                  <a:pt x="0" y="0"/>
                </a:moveTo>
                <a:moveTo>
                  <a:pt x="0" y="0"/>
                </a:moveTo>
                <a:lnTo>
                  <a:pt x="0" y="286867"/>
                </a:lnTo>
              </a:path>
            </a:pathLst>
          </a:custGeom>
          <a:noFill/>
          <a:ln w="38100">
            <a:solidFill>
              <a:srgbClr val="3D4D83"/>
            </a:solidFill>
            <a:prstDash val="solid"/>
            <a:headEnd type="none"/>
            <a:tailEnd type="none"/>
          </a:ln>
        </p:spPr>
      </p:sp>
      <p:sp>
        <p:nvSpPr>
          <p:cNvPr id="11" name="Shape 9"/>
          <p:cNvSpPr/>
          <p:nvPr/>
        </p:nvSpPr>
        <p:spPr>
          <a:xfrm>
            <a:off x="3193369" y="1649412"/>
            <a:ext cx="2756916" cy="2231136"/>
          </a:xfrm>
          <a:custGeom>
            <a:avLst/>
            <a:gdLst/>
            <a:ahLst/>
            <a:cxnLst/>
            <a:rect l="l" t="t" r="r" b="b"/>
            <a:pathLst>
              <a:path w="2756916" h="2231136">
                <a:moveTo>
                  <a:pt x="278892" y="0"/>
                </a:moveTo>
                <a:moveTo>
                  <a:pt x="278892" y="0"/>
                </a:moveTo>
                <a:lnTo>
                  <a:pt x="2478024" y="0"/>
                </a:lnTo>
                <a:quadBezTo>
                  <a:pt x="2756916" y="0"/>
                  <a:pt x="2756916" y="278892"/>
                </a:quadBezTo>
                <a:lnTo>
                  <a:pt x="2756916" y="1952244"/>
                </a:lnTo>
                <a:quadBezTo>
                  <a:pt x="2756916" y="2231136"/>
                  <a:pt x="2478024" y="2231136"/>
                </a:quadBezTo>
                <a:lnTo>
                  <a:pt x="278892" y="2231136"/>
                </a:lnTo>
                <a:quadBezTo>
                  <a:pt x="0" y="2231136"/>
                  <a:pt x="0" y="1952244"/>
                </a:quadBezTo>
                <a:lnTo>
                  <a:pt x="0" y="278892"/>
                </a:lnTo>
                <a:quadBezTo>
                  <a:pt x="0" y="0"/>
                  <a:pt x="278892" y="0"/>
                </a:quadBezTo>
                <a:close/>
              </a:path>
            </a:pathLst>
          </a:custGeom>
          <a:solidFill>
            <a:srgbClr val="000000">
              <a:alpha val="0"/>
            </a:srgbClr>
          </a:solidFill>
          <a:ln w="19050">
            <a:solidFill>
              <a:srgbClr val="949BF0"/>
            </a:solidFill>
            <a:prstDash val="solid"/>
          </a:ln>
        </p:spPr>
      </p:sp>
      <p:sp>
        <p:nvSpPr>
          <p:cNvPr id="12" name="Shape 10"/>
          <p:cNvSpPr/>
          <p:nvPr/>
        </p:nvSpPr>
        <p:spPr>
          <a:xfrm>
            <a:off x="3774053" y="1367777"/>
            <a:ext cx="1595894" cy="395023"/>
          </a:xfrm>
          <a:custGeom>
            <a:avLst/>
            <a:gdLst/>
            <a:ahLst/>
            <a:cxnLst/>
            <a:rect l="l" t="t" r="r" b="b"/>
            <a:pathLst>
              <a:path w="1595894" h="395023">
                <a:moveTo>
                  <a:pt x="49378" y="0"/>
                </a:moveTo>
                <a:moveTo>
                  <a:pt x="49378" y="0"/>
                </a:moveTo>
                <a:lnTo>
                  <a:pt x="1546516" y="0"/>
                </a:lnTo>
                <a:quadBezTo>
                  <a:pt x="1595894" y="0"/>
                  <a:pt x="1595894" y="49378"/>
                </a:quadBezTo>
                <a:lnTo>
                  <a:pt x="1595894" y="345645"/>
                </a:lnTo>
                <a:quadBezTo>
                  <a:pt x="1595894" y="395023"/>
                  <a:pt x="1546516" y="395023"/>
                </a:quadBezTo>
                <a:lnTo>
                  <a:pt x="49378" y="395023"/>
                </a:lnTo>
                <a:quadBezTo>
                  <a:pt x="0" y="395023"/>
                  <a:pt x="0" y="345645"/>
                </a:quadBezTo>
                <a:lnTo>
                  <a:pt x="0" y="49378"/>
                </a:lnTo>
                <a:quadBezTo>
                  <a:pt x="0" y="0"/>
                  <a:pt x="49378" y="0"/>
                </a:quadBezTo>
                <a:close/>
              </a:path>
            </a:pathLst>
          </a:custGeom>
          <a:solidFill>
            <a:srgbClr val="0084FF"/>
          </a:solidFill>
        </p:spPr>
      </p:sp>
      <p:sp>
        <p:nvSpPr>
          <p:cNvPr id="13" name="Text 11"/>
          <p:cNvSpPr/>
          <p:nvPr/>
        </p:nvSpPr>
        <p:spPr>
          <a:xfrm>
            <a:off x="4299434" y="1295540"/>
            <a:ext cx="545132" cy="539496"/>
          </a:xfrm>
          <a:prstGeom prst="rect">
            <a:avLst/>
          </a:prstGeom>
          <a:noFill/>
        </p:spPr>
        <p:txBody>
          <a:bodyPr wrap="square" lIns="95250" tIns="95250" rIns="95250" bIns="95250" rtlCol="0" anchor="ctr">
            <a:spAutoFit/>
          </a:bodyPr>
          <a:lstStyle/>
          <a:p>
            <a:pPr marL="0" indent="0" algn="ctr">
              <a:lnSpc>
                <a:spcPct val="113000"/>
              </a:lnSpc>
              <a:spcBef>
                <a:spcPts val="375"/>
              </a:spcBef>
              <a:buNone/>
            </a:pPr>
            <a:r>
              <a:rPr lang="en-US" sz="187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02</a:t>
            </a:r>
            <a:endParaRPr lang="en-US" sz="1440" dirty="0"/>
          </a:p>
        </p:txBody>
      </p:sp>
      <p:sp>
        <p:nvSpPr>
          <p:cNvPr id="14" name="Text 12"/>
          <p:cNvSpPr/>
          <p:nvPr/>
        </p:nvSpPr>
        <p:spPr>
          <a:xfrm>
            <a:off x="3356765" y="1835036"/>
            <a:ext cx="2430470" cy="402336"/>
          </a:xfrm>
          <a:prstGeom prst="rect">
            <a:avLst/>
          </a:prstGeom>
          <a:noFill/>
        </p:spPr>
        <p:txBody>
          <a:bodyPr wrap="square" lIns="95250" tIns="95250" rIns="95250" bIns="95250" rtlCol="0" anchor="ctr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730" b="1" dirty="0">
                <a:solidFill>
                  <a:srgbClr val="3D4D8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幂律度分布网络的不均匀性</a:t>
            </a:r>
            <a:endParaRPr lang="en-US" sz="1440" dirty="0"/>
          </a:p>
        </p:txBody>
      </p:sp>
      <p:sp>
        <p:nvSpPr>
          <p:cNvPr id="15" name="Text 13"/>
          <p:cNvSpPr/>
          <p:nvPr/>
        </p:nvSpPr>
        <p:spPr>
          <a:xfrm>
            <a:off x="3356765" y="2174531"/>
            <a:ext cx="2430470" cy="1234440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just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15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幂律度分布网络中，少数枢纽节点拥有大量链接，而多数节点仅有少量链接，这种极大的不均匀性使得网络呈现出类似航空运输系统的结构，少数大型机场作为关键枢纽。</a:t>
            </a:r>
            <a:endParaRPr lang="en-US" sz="1440" dirty="0"/>
          </a:p>
        </p:txBody>
      </p:sp>
      <p:sp>
        <p:nvSpPr>
          <p:cNvPr id="16" name="Shape 14"/>
          <p:cNvSpPr/>
          <p:nvPr/>
        </p:nvSpPr>
        <p:spPr>
          <a:xfrm>
            <a:off x="7461888" y="1165301"/>
            <a:ext cx="0" cy="567397"/>
          </a:xfrm>
          <a:custGeom>
            <a:avLst/>
            <a:gdLst/>
            <a:ahLst/>
            <a:cxnLst/>
            <a:rect l="l" t="t" r="r" b="b"/>
            <a:pathLst>
              <a:path h="567397">
                <a:moveTo>
                  <a:pt x="0" y="0"/>
                </a:moveTo>
                <a:moveTo>
                  <a:pt x="0" y="0"/>
                </a:moveTo>
                <a:lnTo>
                  <a:pt x="0" y="567397"/>
                </a:lnTo>
              </a:path>
            </a:pathLst>
          </a:custGeom>
          <a:noFill/>
          <a:ln w="38100">
            <a:solidFill>
              <a:srgbClr val="3D4D83"/>
            </a:solidFill>
            <a:prstDash val="solid"/>
            <a:headEnd type="none"/>
            <a:tailEnd type="none"/>
          </a:ln>
        </p:spPr>
      </p:sp>
      <p:sp>
        <p:nvSpPr>
          <p:cNvPr id="17" name="Shape 15"/>
          <p:cNvSpPr/>
          <p:nvPr/>
        </p:nvSpPr>
        <p:spPr>
          <a:xfrm>
            <a:off x="6083503" y="1929754"/>
            <a:ext cx="2756916" cy="2231136"/>
          </a:xfrm>
          <a:custGeom>
            <a:avLst/>
            <a:gdLst/>
            <a:ahLst/>
            <a:cxnLst/>
            <a:rect l="l" t="t" r="r" b="b"/>
            <a:pathLst>
              <a:path w="2756916" h="2231136">
                <a:moveTo>
                  <a:pt x="278892" y="0"/>
                </a:moveTo>
                <a:moveTo>
                  <a:pt x="278892" y="0"/>
                </a:moveTo>
                <a:lnTo>
                  <a:pt x="2478024" y="0"/>
                </a:lnTo>
                <a:quadBezTo>
                  <a:pt x="2756916" y="0"/>
                  <a:pt x="2756916" y="278892"/>
                </a:quadBezTo>
                <a:lnTo>
                  <a:pt x="2756916" y="1952244"/>
                </a:lnTo>
                <a:quadBezTo>
                  <a:pt x="2756916" y="2231136"/>
                  <a:pt x="2478024" y="2231136"/>
                </a:quadBezTo>
                <a:lnTo>
                  <a:pt x="278892" y="2231136"/>
                </a:lnTo>
                <a:quadBezTo>
                  <a:pt x="0" y="2231136"/>
                  <a:pt x="0" y="1952244"/>
                </a:quadBezTo>
                <a:lnTo>
                  <a:pt x="0" y="278892"/>
                </a:lnTo>
                <a:quadBezTo>
                  <a:pt x="0" y="0"/>
                  <a:pt x="278892" y="0"/>
                </a:quadBezTo>
                <a:close/>
              </a:path>
            </a:pathLst>
          </a:custGeom>
          <a:solidFill>
            <a:srgbClr val="000000">
              <a:alpha val="0"/>
            </a:srgbClr>
          </a:solidFill>
          <a:ln w="19050">
            <a:solidFill>
              <a:srgbClr val="3D4D83"/>
            </a:solidFill>
            <a:prstDash val="solid"/>
          </a:ln>
        </p:spPr>
      </p:sp>
      <p:sp>
        <p:nvSpPr>
          <p:cNvPr id="18" name="Shape 16"/>
          <p:cNvSpPr/>
          <p:nvPr/>
        </p:nvSpPr>
        <p:spPr>
          <a:xfrm>
            <a:off x="6663941" y="1648574"/>
            <a:ext cx="1595894" cy="395023"/>
          </a:xfrm>
          <a:custGeom>
            <a:avLst/>
            <a:gdLst/>
            <a:ahLst/>
            <a:cxnLst/>
            <a:rect l="l" t="t" r="r" b="b"/>
            <a:pathLst>
              <a:path w="1595894" h="395023">
                <a:moveTo>
                  <a:pt x="49378" y="0"/>
                </a:moveTo>
                <a:moveTo>
                  <a:pt x="49378" y="0"/>
                </a:moveTo>
                <a:lnTo>
                  <a:pt x="1546516" y="0"/>
                </a:lnTo>
                <a:quadBezTo>
                  <a:pt x="1595894" y="0"/>
                  <a:pt x="1595894" y="49378"/>
                </a:quadBezTo>
                <a:lnTo>
                  <a:pt x="1595894" y="345645"/>
                </a:lnTo>
                <a:quadBezTo>
                  <a:pt x="1595894" y="395023"/>
                  <a:pt x="1546516" y="395023"/>
                </a:quadBezTo>
                <a:lnTo>
                  <a:pt x="49378" y="395023"/>
                </a:lnTo>
                <a:quadBezTo>
                  <a:pt x="0" y="395023"/>
                  <a:pt x="0" y="345645"/>
                </a:quadBezTo>
                <a:lnTo>
                  <a:pt x="0" y="49378"/>
                </a:lnTo>
                <a:quadBezTo>
                  <a:pt x="0" y="0"/>
                  <a:pt x="49378" y="0"/>
                </a:quadBezTo>
                <a:close/>
              </a:path>
            </a:pathLst>
          </a:custGeom>
          <a:solidFill>
            <a:srgbClr val="0084FF"/>
          </a:solidFill>
        </p:spPr>
      </p:sp>
      <p:sp>
        <p:nvSpPr>
          <p:cNvPr id="19" name="Text 17"/>
          <p:cNvSpPr/>
          <p:nvPr/>
        </p:nvSpPr>
        <p:spPr>
          <a:xfrm>
            <a:off x="7189322" y="1576338"/>
            <a:ext cx="545132" cy="539496"/>
          </a:xfrm>
          <a:prstGeom prst="rect">
            <a:avLst/>
          </a:prstGeom>
          <a:noFill/>
        </p:spPr>
        <p:txBody>
          <a:bodyPr wrap="square" lIns="95250" tIns="95250" rIns="95250" bIns="95250" rtlCol="0" anchor="ctr">
            <a:spAutoFit/>
          </a:bodyPr>
          <a:lstStyle/>
          <a:p>
            <a:pPr marL="0" indent="0" algn="ctr">
              <a:lnSpc>
                <a:spcPct val="113000"/>
              </a:lnSpc>
              <a:spcBef>
                <a:spcPts val="375"/>
              </a:spcBef>
              <a:buNone/>
            </a:pPr>
            <a:r>
              <a:rPr lang="en-US" sz="187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03</a:t>
            </a:r>
            <a:endParaRPr lang="en-US" sz="1440" dirty="0"/>
          </a:p>
        </p:txBody>
      </p:sp>
      <p:sp>
        <p:nvSpPr>
          <p:cNvPr id="20" name="Text 18"/>
          <p:cNvSpPr/>
          <p:nvPr/>
        </p:nvSpPr>
        <p:spPr>
          <a:xfrm>
            <a:off x="6246653" y="2115834"/>
            <a:ext cx="2430470" cy="402336"/>
          </a:xfrm>
          <a:prstGeom prst="rect">
            <a:avLst/>
          </a:prstGeom>
          <a:noFill/>
        </p:spPr>
        <p:txBody>
          <a:bodyPr wrap="square" lIns="95250" tIns="95250" rIns="95250" bIns="95250" rtlCol="0" anchor="ctr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730" b="1" dirty="0">
                <a:solidFill>
                  <a:srgbClr val="3D4D8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视觉对比的重要性</a:t>
            </a:r>
            <a:endParaRPr lang="en-US" sz="1440" dirty="0"/>
          </a:p>
        </p:txBody>
      </p:sp>
      <p:sp>
        <p:nvSpPr>
          <p:cNvPr id="21" name="Text 19"/>
          <p:cNvSpPr/>
          <p:nvPr/>
        </p:nvSpPr>
        <p:spPr>
          <a:xfrm>
            <a:off x="6246653" y="2455328"/>
            <a:ext cx="2430470" cy="1234440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just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15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通过将随机网络和幂律度分布网络进行可视化对比，可以直观地理解两者在结构和功能上的根本差异，有助于深入分析复杂网络的特性和行为。</a:t>
            </a:r>
            <a:endParaRPr lang="en-US" sz="1440" dirty="0"/>
          </a:p>
        </p:txBody>
      </p:sp>
      <p:sp>
        <p:nvSpPr>
          <p:cNvPr id="22" name="Shape 20"/>
          <p:cNvSpPr/>
          <p:nvPr/>
        </p:nvSpPr>
        <p:spPr>
          <a:xfrm>
            <a:off x="4572000" y="982154"/>
            <a:ext cx="4261104" cy="182880"/>
          </a:xfrm>
          <a:custGeom>
            <a:avLst/>
            <a:gdLst/>
            <a:ahLst/>
            <a:cxnLst/>
            <a:rect l="l" t="t" r="r" b="b"/>
            <a:pathLst>
              <a:path w="4261104" h="182880">
                <a:moveTo>
                  <a:pt x="0" y="0"/>
                </a:moveTo>
                <a:moveTo>
                  <a:pt x="0" y="0"/>
                </a:moveTo>
                <a:lnTo>
                  <a:pt x="4261104" y="0"/>
                </a:lnTo>
                <a:lnTo>
                  <a:pt x="4261104" y="182880"/>
                </a:lnTo>
                <a:lnTo>
                  <a:pt x="0" y="182880"/>
                </a:lnTo>
                <a:close/>
              </a:path>
            </a:pathLst>
          </a:custGeom>
          <a:solidFill>
            <a:srgbClr val="0084FF">
              <a:alpha val="50000"/>
            </a:srgbClr>
          </a:solidFill>
        </p:spPr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016287" y="1025211"/>
            <a:ext cx="1085027" cy="731520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4320" b="1" dirty="0">
                <a:solidFill>
                  <a:srgbClr val="2E3E7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05</a:t>
            </a:r>
            <a:endParaRPr lang="en-US" sz="1440" dirty="0"/>
          </a:p>
        </p:txBody>
      </p:sp>
      <p:sp>
        <p:nvSpPr>
          <p:cNvPr id="3" name="Text 1"/>
          <p:cNvSpPr/>
          <p:nvPr/>
        </p:nvSpPr>
        <p:spPr>
          <a:xfrm>
            <a:off x="395202" y="2205990"/>
            <a:ext cx="8342856" cy="731520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13000"/>
              </a:lnSpc>
              <a:spcBef>
                <a:spcPts val="375"/>
              </a:spcBef>
              <a:buNone/>
            </a:pPr>
            <a:r>
              <a:rPr lang="en-US" sz="2880" b="1" dirty="0">
                <a:solidFill>
                  <a:srgbClr val="3D4D8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幂律，复杂网络背后的规律</a:t>
            </a:r>
            <a:endParaRPr lang="en-US" sz="144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4201" y="167085"/>
            <a:ext cx="8127999" cy="676656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13000"/>
              </a:lnSpc>
              <a:spcBef>
                <a:spcPts val="375"/>
              </a:spcBef>
              <a:buNone/>
            </a:pPr>
            <a:r>
              <a:rPr lang="en-US" sz="2590" b="1" dirty="0">
                <a:solidFill>
                  <a:srgbClr val="111D4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从混沌到有序</a:t>
            </a:r>
            <a:endParaRPr lang="en-US" sz="1440" dirty="0"/>
          </a:p>
        </p:txBody>
      </p:sp>
      <p:sp>
        <p:nvSpPr>
          <p:cNvPr id="3" name="Text 1"/>
          <p:cNvSpPr/>
          <p:nvPr/>
        </p:nvSpPr>
        <p:spPr>
          <a:xfrm>
            <a:off x="2743200" y="1025863"/>
            <a:ext cx="3657600" cy="448056"/>
          </a:xfrm>
          <a:prstGeom prst="rect">
            <a:avLst/>
          </a:prstGeom>
          <a:noFill/>
        </p:spPr>
        <p:txBody>
          <a:bodyPr wrap="square" lIns="95250" tIns="95250" rIns="95250" bIns="95250" rtlCol="0" anchor="ctr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730" b="1" dirty="0">
                <a:solidFill>
                  <a:srgbClr val="3D4D8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相变与幂律分布</a:t>
            </a:r>
            <a:endParaRPr lang="en-US" sz="1440" dirty="0"/>
          </a:p>
        </p:txBody>
      </p:sp>
      <p:sp>
        <p:nvSpPr>
          <p:cNvPr id="4" name="Text 2"/>
          <p:cNvSpPr/>
          <p:nvPr/>
        </p:nvSpPr>
        <p:spPr>
          <a:xfrm>
            <a:off x="2743200" y="1368172"/>
            <a:ext cx="3657600" cy="841248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just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15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在复杂系统中，相变标志着系统从一种状态转变为另一种状态，幂律分布的出现往往预示着这种转变，揭示了系统内部结构的重组和优化。</a:t>
            </a:r>
            <a:endParaRPr lang="en-US" sz="1440" dirty="0"/>
          </a:p>
        </p:txBody>
      </p:sp>
      <p:sp>
        <p:nvSpPr>
          <p:cNvPr id="5" name="Text 3"/>
          <p:cNvSpPr/>
          <p:nvPr/>
        </p:nvSpPr>
        <p:spPr>
          <a:xfrm>
            <a:off x="522708" y="2567541"/>
            <a:ext cx="3657600" cy="448056"/>
          </a:xfrm>
          <a:prstGeom prst="rect">
            <a:avLst/>
          </a:prstGeom>
          <a:noFill/>
        </p:spPr>
        <p:txBody>
          <a:bodyPr wrap="square" lIns="95250" tIns="95250" rIns="95250" bIns="95250" rtlCol="0" anchor="ctr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730" b="1" dirty="0">
                <a:solidFill>
                  <a:srgbClr val="3D4D8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自组织临界性</a:t>
            </a:r>
            <a:endParaRPr lang="en-US" sz="1440" dirty="0"/>
          </a:p>
        </p:txBody>
      </p:sp>
      <p:sp>
        <p:nvSpPr>
          <p:cNvPr id="6" name="Text 4"/>
          <p:cNvSpPr/>
          <p:nvPr/>
        </p:nvSpPr>
        <p:spPr>
          <a:xfrm>
            <a:off x="522708" y="2899468"/>
            <a:ext cx="3657600" cy="841248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just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15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自组织临界性是复杂网络中的一种现象，系统自发地调整自身以保持在一个临界点附近，从而展现出最大化的多样性和适应能力。</a:t>
            </a:r>
            <a:endParaRPr lang="en-US" sz="1440" dirty="0"/>
          </a:p>
        </p:txBody>
      </p:sp>
      <p:sp>
        <p:nvSpPr>
          <p:cNvPr id="7" name="Text 5"/>
          <p:cNvSpPr/>
          <p:nvPr/>
        </p:nvSpPr>
        <p:spPr>
          <a:xfrm>
            <a:off x="4963692" y="2567541"/>
            <a:ext cx="3657600" cy="448056"/>
          </a:xfrm>
          <a:prstGeom prst="rect">
            <a:avLst/>
          </a:prstGeom>
          <a:noFill/>
        </p:spPr>
        <p:txBody>
          <a:bodyPr wrap="square" lIns="95250" tIns="95250" rIns="95250" bIns="95250" rtlCol="0" anchor="ctr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730" b="1" dirty="0">
                <a:solidFill>
                  <a:srgbClr val="3D4D8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尺度不变性与重整化群方法</a:t>
            </a:r>
            <a:endParaRPr lang="en-US" sz="1440" dirty="0"/>
          </a:p>
        </p:txBody>
      </p:sp>
      <p:sp>
        <p:nvSpPr>
          <p:cNvPr id="8" name="Text 6"/>
          <p:cNvSpPr/>
          <p:nvPr/>
        </p:nvSpPr>
        <p:spPr>
          <a:xfrm>
            <a:off x="4963692" y="2899468"/>
            <a:ext cx="3657600" cy="841248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115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尺度不变性表明某些物理性质在不同尺度上保持一致，而重整化群方法是理论物理学中处理多尺度问题的工具，为理解复杂系统的相变提供了统一框架。</a:t>
            </a:r>
            <a:endParaRPr lang="en-US" sz="144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4201" y="167085"/>
            <a:ext cx="8127999" cy="676656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13000"/>
              </a:lnSpc>
              <a:spcBef>
                <a:spcPts val="375"/>
              </a:spcBef>
              <a:buNone/>
            </a:pPr>
            <a:r>
              <a:rPr lang="en-US" sz="2590" b="1" dirty="0">
                <a:solidFill>
                  <a:srgbClr val="111D4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自组织临界性</a:t>
            </a:r>
            <a:endParaRPr lang="en-US" sz="1440" dirty="0"/>
          </a:p>
        </p:txBody>
      </p:sp>
      <p:sp>
        <p:nvSpPr>
          <p:cNvPr id="3" name="Shape 1"/>
          <p:cNvSpPr/>
          <p:nvPr/>
        </p:nvSpPr>
        <p:spPr>
          <a:xfrm>
            <a:off x="603401" y="1099566"/>
            <a:ext cx="7497539" cy="1021473"/>
          </a:xfrm>
          <a:custGeom>
            <a:avLst/>
            <a:gdLst/>
            <a:ahLst/>
            <a:cxnLst/>
            <a:rect l="l" t="t" r="r" b="b"/>
            <a:pathLst>
              <a:path w="7497539" h="1021473">
                <a:moveTo>
                  <a:pt x="127684" y="0"/>
                </a:moveTo>
                <a:moveTo>
                  <a:pt x="127684" y="0"/>
                </a:moveTo>
                <a:lnTo>
                  <a:pt x="7369855" y="0"/>
                </a:lnTo>
                <a:quadBezTo>
                  <a:pt x="7497539" y="0"/>
                  <a:pt x="7497539" y="127684"/>
                </a:quadBezTo>
                <a:lnTo>
                  <a:pt x="7497539" y="893789"/>
                </a:lnTo>
                <a:quadBezTo>
                  <a:pt x="7497539" y="1021473"/>
                  <a:pt x="7369855" y="1021473"/>
                </a:quadBezTo>
                <a:lnTo>
                  <a:pt x="127684" y="1021473"/>
                </a:lnTo>
                <a:quadBezTo>
                  <a:pt x="0" y="1021473"/>
                  <a:pt x="0" y="893789"/>
                </a:quadBezTo>
                <a:lnTo>
                  <a:pt x="0" y="127684"/>
                </a:lnTo>
                <a:quadBezTo>
                  <a:pt x="0" y="0"/>
                  <a:pt x="127684" y="0"/>
                </a:quadBezTo>
                <a:close/>
              </a:path>
            </a:pathLst>
          </a:custGeom>
          <a:solidFill>
            <a:srgbClr val="E1E1E1">
              <a:alpha val="20000"/>
            </a:srgbClr>
          </a:solidFill>
        </p:spPr>
      </p:sp>
      <p:sp>
        <p:nvSpPr>
          <p:cNvPr id="4" name="Shape 2"/>
          <p:cNvSpPr/>
          <p:nvPr/>
        </p:nvSpPr>
        <p:spPr>
          <a:xfrm>
            <a:off x="603401" y="3263375"/>
            <a:ext cx="7497539" cy="914400"/>
          </a:xfrm>
          <a:custGeom>
            <a:avLst/>
            <a:gdLst/>
            <a:ahLst/>
            <a:cxnLst/>
            <a:rect l="l" t="t" r="r" b="b"/>
            <a:pathLst>
              <a:path w="7497539" h="914400">
                <a:moveTo>
                  <a:pt x="114300" y="0"/>
                </a:moveTo>
                <a:moveTo>
                  <a:pt x="114300" y="0"/>
                </a:moveTo>
                <a:lnTo>
                  <a:pt x="7383239" y="0"/>
                </a:lnTo>
                <a:quadBezTo>
                  <a:pt x="7497539" y="0"/>
                  <a:pt x="7497539" y="114300"/>
                </a:quadBezTo>
                <a:lnTo>
                  <a:pt x="7497539" y="800100"/>
                </a:lnTo>
                <a:quadBezTo>
                  <a:pt x="7497539" y="914400"/>
                  <a:pt x="7383239" y="914400"/>
                </a:quadBezTo>
                <a:lnTo>
                  <a:pt x="114300" y="914400"/>
                </a:lnTo>
                <a:quadBezTo>
                  <a:pt x="0" y="914400"/>
                  <a:pt x="0" y="800100"/>
                </a:quadBezTo>
                <a:lnTo>
                  <a:pt x="0" y="114300"/>
                </a:lnTo>
                <a:quadBezTo>
                  <a:pt x="0" y="0"/>
                  <a:pt x="114300" y="0"/>
                </a:quadBezTo>
                <a:close/>
              </a:path>
            </a:pathLst>
          </a:custGeom>
          <a:solidFill>
            <a:srgbClr val="E1E1E1">
              <a:alpha val="20000"/>
            </a:srgbClr>
          </a:solidFill>
        </p:spPr>
      </p:sp>
      <p:sp>
        <p:nvSpPr>
          <p:cNvPr id="5" name="Shape 3"/>
          <p:cNvSpPr/>
          <p:nvPr/>
        </p:nvSpPr>
        <p:spPr>
          <a:xfrm rot="-8100000">
            <a:off x="8148204" y="3558047"/>
            <a:ext cx="325055" cy="325055"/>
          </a:xfrm>
          <a:custGeom>
            <a:avLst/>
            <a:gdLst/>
            <a:ahLst/>
            <a:cxnLst/>
            <a:rect l="l" t="t" r="r" b="b"/>
            <a:pathLst>
              <a:path w="325055" h="325055">
                <a:moveTo>
                  <a:pt x="0" y="0"/>
                </a:moveTo>
                <a:moveTo>
                  <a:pt x="0" y="0"/>
                </a:moveTo>
                <a:lnTo>
                  <a:pt x="0" y="325055"/>
                </a:lnTo>
                <a:lnTo>
                  <a:pt x="325055" y="325055"/>
                </a:lnTo>
                <a:close/>
              </a:path>
            </a:pathLst>
          </a:custGeom>
          <a:solidFill>
            <a:srgbClr val="E1E1E1">
              <a:alpha val="20000"/>
            </a:srgbClr>
          </a:solidFill>
        </p:spPr>
      </p:sp>
      <p:sp>
        <p:nvSpPr>
          <p:cNvPr id="6" name="Shape 4"/>
          <p:cNvSpPr/>
          <p:nvPr/>
        </p:nvSpPr>
        <p:spPr>
          <a:xfrm>
            <a:off x="603401" y="2248391"/>
            <a:ext cx="7497539" cy="914400"/>
          </a:xfrm>
          <a:custGeom>
            <a:avLst/>
            <a:gdLst/>
            <a:ahLst/>
            <a:cxnLst/>
            <a:rect l="l" t="t" r="r" b="b"/>
            <a:pathLst>
              <a:path w="7497539" h="914400">
                <a:moveTo>
                  <a:pt x="114300" y="0"/>
                </a:moveTo>
                <a:moveTo>
                  <a:pt x="114300" y="0"/>
                </a:moveTo>
                <a:lnTo>
                  <a:pt x="7383239" y="0"/>
                </a:lnTo>
                <a:quadBezTo>
                  <a:pt x="7497539" y="0"/>
                  <a:pt x="7497539" y="114300"/>
                </a:quadBezTo>
                <a:lnTo>
                  <a:pt x="7497539" y="800100"/>
                </a:lnTo>
                <a:quadBezTo>
                  <a:pt x="7497539" y="914400"/>
                  <a:pt x="7383239" y="914400"/>
                </a:quadBezTo>
                <a:lnTo>
                  <a:pt x="114300" y="914400"/>
                </a:lnTo>
                <a:quadBezTo>
                  <a:pt x="0" y="914400"/>
                  <a:pt x="0" y="800100"/>
                </a:quadBezTo>
                <a:lnTo>
                  <a:pt x="0" y="114300"/>
                </a:lnTo>
                <a:quadBezTo>
                  <a:pt x="0" y="0"/>
                  <a:pt x="114300" y="0"/>
                </a:quadBezTo>
                <a:close/>
              </a:path>
            </a:pathLst>
          </a:custGeom>
          <a:solidFill>
            <a:srgbClr val="E1E1E1">
              <a:alpha val="20000"/>
            </a:srgbClr>
          </a:solidFill>
        </p:spPr>
      </p:sp>
      <p:sp>
        <p:nvSpPr>
          <p:cNvPr id="7" name="Shape 5"/>
          <p:cNvSpPr/>
          <p:nvPr/>
        </p:nvSpPr>
        <p:spPr>
          <a:xfrm rot="-8100000">
            <a:off x="8148223" y="2543063"/>
            <a:ext cx="325055" cy="325055"/>
          </a:xfrm>
          <a:custGeom>
            <a:avLst/>
            <a:gdLst/>
            <a:ahLst/>
            <a:cxnLst/>
            <a:rect l="l" t="t" r="r" b="b"/>
            <a:pathLst>
              <a:path w="325055" h="325055">
                <a:moveTo>
                  <a:pt x="0" y="0"/>
                </a:moveTo>
                <a:moveTo>
                  <a:pt x="0" y="0"/>
                </a:moveTo>
                <a:lnTo>
                  <a:pt x="0" y="325055"/>
                </a:lnTo>
                <a:lnTo>
                  <a:pt x="325055" y="325055"/>
                </a:lnTo>
                <a:close/>
              </a:path>
            </a:pathLst>
          </a:custGeom>
          <a:solidFill>
            <a:srgbClr val="E1E1E1">
              <a:alpha val="20000"/>
            </a:srgbClr>
          </a:solidFill>
        </p:spPr>
      </p:sp>
      <p:sp>
        <p:nvSpPr>
          <p:cNvPr id="8" name="Shape 6"/>
          <p:cNvSpPr/>
          <p:nvPr/>
        </p:nvSpPr>
        <p:spPr>
          <a:xfrm rot="-8100000">
            <a:off x="8148185" y="1394239"/>
            <a:ext cx="325055" cy="325055"/>
          </a:xfrm>
          <a:custGeom>
            <a:avLst/>
            <a:gdLst/>
            <a:ahLst/>
            <a:cxnLst/>
            <a:rect l="l" t="t" r="r" b="b"/>
            <a:pathLst>
              <a:path w="325055" h="325055">
                <a:moveTo>
                  <a:pt x="0" y="0"/>
                </a:moveTo>
                <a:moveTo>
                  <a:pt x="0" y="0"/>
                </a:moveTo>
                <a:lnTo>
                  <a:pt x="0" y="325055"/>
                </a:lnTo>
                <a:lnTo>
                  <a:pt x="325055" y="325055"/>
                </a:lnTo>
                <a:close/>
              </a:path>
            </a:pathLst>
          </a:custGeom>
          <a:solidFill>
            <a:srgbClr val="E1E1E1">
              <a:alpha val="20000"/>
            </a:srgbClr>
          </a:solidFill>
        </p:spPr>
      </p:sp>
      <p:sp>
        <p:nvSpPr>
          <p:cNvPr id="9" name="Text 7"/>
          <p:cNvSpPr/>
          <p:nvPr/>
        </p:nvSpPr>
        <p:spPr>
          <a:xfrm>
            <a:off x="834307" y="1323749"/>
            <a:ext cx="2845133" cy="573106"/>
          </a:xfrm>
          <a:prstGeom prst="rect">
            <a:avLst/>
          </a:prstGeom>
          <a:noFill/>
        </p:spPr>
        <p:txBody>
          <a:bodyPr wrap="square" lIns="95250" tIns="95250" rIns="95250" bIns="95250" rtlCol="0" anchor="ctr">
            <a:sp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1730" b="1" dirty="0">
                <a:solidFill>
                  <a:srgbClr val="3D4D8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自组织临界性的定义</a:t>
            </a:r>
            <a:endParaRPr lang="en-US" sz="1440" dirty="0"/>
          </a:p>
        </p:txBody>
      </p:sp>
      <p:sp>
        <p:nvSpPr>
          <p:cNvPr id="10" name="Text 8"/>
          <p:cNvSpPr/>
          <p:nvPr/>
        </p:nvSpPr>
        <p:spPr>
          <a:xfrm>
            <a:off x="3586576" y="1099566"/>
            <a:ext cx="4333133" cy="914400"/>
          </a:xfrm>
          <a:prstGeom prst="rect">
            <a:avLst/>
          </a:prstGeom>
          <a:noFill/>
        </p:spPr>
        <p:txBody>
          <a:bodyPr wrap="square" lIns="95250" tIns="95250" rIns="95250" bIns="95250" rtlCol="0" anchor="ctr">
            <a:spAutoFit/>
          </a:bodyPr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01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自组织临界性是指系统在没有外部指令的情况下，自发地调整自身以保持在一个临界点附近，从而展现出最大化的多样性和适应能力。</a:t>
            </a:r>
            <a:endParaRPr lang="en-US" sz="1440" dirty="0"/>
          </a:p>
        </p:txBody>
      </p:sp>
      <p:sp>
        <p:nvSpPr>
          <p:cNvPr id="11" name="Text 9"/>
          <p:cNvSpPr/>
          <p:nvPr/>
        </p:nvSpPr>
        <p:spPr>
          <a:xfrm>
            <a:off x="834307" y="2409000"/>
            <a:ext cx="2531059" cy="593182"/>
          </a:xfrm>
          <a:prstGeom prst="rect">
            <a:avLst/>
          </a:prstGeom>
          <a:noFill/>
        </p:spPr>
        <p:txBody>
          <a:bodyPr wrap="square" lIns="95250" tIns="95250" rIns="95250" bIns="95250" rtlCol="0" anchor="ctr">
            <a:spAutoFit/>
          </a:bodyPr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730" b="1" dirty="0">
                <a:solidFill>
                  <a:srgbClr val="3D4D8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幂律分布与自组织临界性</a:t>
            </a:r>
            <a:endParaRPr lang="en-US" sz="1440" dirty="0"/>
          </a:p>
        </p:txBody>
      </p:sp>
      <p:sp>
        <p:nvSpPr>
          <p:cNvPr id="12" name="Text 10"/>
          <p:cNvSpPr/>
          <p:nvPr/>
        </p:nvSpPr>
        <p:spPr>
          <a:xfrm>
            <a:off x="3586576" y="2248391"/>
            <a:ext cx="4333133" cy="914400"/>
          </a:xfrm>
          <a:prstGeom prst="rect">
            <a:avLst/>
          </a:prstGeom>
          <a:noFill/>
        </p:spPr>
        <p:txBody>
          <a:bodyPr wrap="square" lIns="95250" tIns="95250" rIns="95250" bIns="95250" rtlCol="0" anchor="ctr">
            <a:spAutoFit/>
          </a:bodyPr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01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幂律分布在复杂网络中的出现，往往与系统的自组织临界性有关，这种状态下的网络能够更有效地应对外界变化和内部扰动。</a:t>
            </a:r>
            <a:endParaRPr lang="en-US" sz="1440" dirty="0"/>
          </a:p>
        </p:txBody>
      </p:sp>
      <p:sp>
        <p:nvSpPr>
          <p:cNvPr id="13" name="Text 11"/>
          <p:cNvSpPr/>
          <p:nvPr/>
        </p:nvSpPr>
        <p:spPr>
          <a:xfrm>
            <a:off x="834307" y="3434022"/>
            <a:ext cx="2530145" cy="573106"/>
          </a:xfrm>
          <a:prstGeom prst="rect">
            <a:avLst/>
          </a:prstGeom>
          <a:noFill/>
        </p:spPr>
        <p:txBody>
          <a:bodyPr wrap="square" lIns="95250" tIns="95250" rIns="95250" bIns="95250" rtlCol="0" anchor="ctr">
            <a:sp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1730" b="1" dirty="0">
                <a:solidFill>
                  <a:srgbClr val="3D4D8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自组织临界性的实际应用</a:t>
            </a:r>
            <a:endParaRPr lang="en-US" sz="1440" dirty="0"/>
          </a:p>
        </p:txBody>
      </p:sp>
      <p:sp>
        <p:nvSpPr>
          <p:cNvPr id="14" name="Text 12"/>
          <p:cNvSpPr/>
          <p:nvPr/>
        </p:nvSpPr>
        <p:spPr>
          <a:xfrm>
            <a:off x="3586576" y="3263375"/>
            <a:ext cx="4333133" cy="914400"/>
          </a:xfrm>
          <a:prstGeom prst="rect">
            <a:avLst/>
          </a:prstGeom>
          <a:noFill/>
        </p:spPr>
        <p:txBody>
          <a:bodyPr wrap="square" lIns="95250" tIns="95250" rIns="95250" bIns="95250" rtlCol="0" anchor="ctr">
            <a:spAutoFit/>
          </a:bodyPr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01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自组织临界性不仅存在于理论模型中，还广泛应用于自然界和社会现象的解释，如地震、金融市场波动等，揭示了复杂系统的内在规律。</a:t>
            </a:r>
            <a:endParaRPr lang="en-US" sz="144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016287" y="1025211"/>
            <a:ext cx="1085027" cy="731520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4320" b="1" dirty="0">
                <a:solidFill>
                  <a:srgbClr val="2E3E7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06</a:t>
            </a:r>
            <a:endParaRPr lang="en-US" sz="1440" dirty="0"/>
          </a:p>
        </p:txBody>
      </p:sp>
      <p:sp>
        <p:nvSpPr>
          <p:cNvPr id="3" name="Text 1"/>
          <p:cNvSpPr/>
          <p:nvPr/>
        </p:nvSpPr>
        <p:spPr>
          <a:xfrm>
            <a:off x="395202" y="2205990"/>
            <a:ext cx="8342856" cy="731520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13000"/>
              </a:lnSpc>
              <a:spcBef>
                <a:spcPts val="375"/>
              </a:spcBef>
              <a:buNone/>
            </a:pPr>
            <a:r>
              <a:rPr lang="en-US" sz="2880" b="1" dirty="0">
                <a:solidFill>
                  <a:srgbClr val="3D4D8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自发涌现</a:t>
            </a:r>
            <a:endParaRPr lang="en-US" sz="144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4201" y="167085"/>
            <a:ext cx="8127999" cy="676656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13000"/>
              </a:lnSpc>
              <a:spcBef>
                <a:spcPts val="375"/>
              </a:spcBef>
              <a:buNone/>
            </a:pPr>
            <a:r>
              <a:rPr lang="en-US" sz="2590" b="1" dirty="0">
                <a:solidFill>
                  <a:srgbClr val="111D4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相变过程描述</a:t>
            </a:r>
            <a:endParaRPr lang="en-US" sz="144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>
            <a:off x="0" y="886688"/>
            <a:ext cx="4523239" cy="4053616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0" y="903148"/>
            <a:ext cx="4523239" cy="4398546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009529"/>
            <a:ext cx="4523239" cy="4523239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4122902" y="1093989"/>
            <a:ext cx="4389120" cy="402336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just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730" b="1" dirty="0">
                <a:solidFill>
                  <a:srgbClr val="6A7AB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相变的定义与实例</a:t>
            </a:r>
            <a:endParaRPr lang="en-US" sz="1440" dirty="0"/>
          </a:p>
        </p:txBody>
      </p:sp>
      <p:sp>
        <p:nvSpPr>
          <p:cNvPr id="7" name="Text 2"/>
          <p:cNvSpPr/>
          <p:nvPr/>
        </p:nvSpPr>
        <p:spPr>
          <a:xfrm>
            <a:off x="4122902" y="1395741"/>
            <a:ext cx="4476025" cy="603504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just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15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相变是指物质在不同物理状态之间的转换，如水结冰或蒸发。这些过程涉及能量的吸收或释放，以及分子结构的根本变化。</a:t>
            </a:r>
            <a:endParaRPr lang="en-US" sz="1440" dirty="0"/>
          </a:p>
        </p:txBody>
      </p:sp>
      <p:sp>
        <p:nvSpPr>
          <p:cNvPr id="8" name="Text 3"/>
          <p:cNvSpPr/>
          <p:nvPr/>
        </p:nvSpPr>
        <p:spPr>
          <a:xfrm>
            <a:off x="4122902" y="2258934"/>
            <a:ext cx="4389120" cy="402336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just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730" b="1" dirty="0">
                <a:solidFill>
                  <a:srgbClr val="6A7AB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临界点的重要性</a:t>
            </a:r>
            <a:endParaRPr lang="en-US" sz="1440" dirty="0"/>
          </a:p>
        </p:txBody>
      </p:sp>
      <p:sp>
        <p:nvSpPr>
          <p:cNvPr id="9" name="Text 4"/>
          <p:cNvSpPr/>
          <p:nvPr/>
        </p:nvSpPr>
        <p:spPr>
          <a:xfrm>
            <a:off x="4122902" y="2555200"/>
            <a:ext cx="4476025" cy="813816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just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15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在接近相变的临界点时，系统的某些物理性质会显著变化，如关联长度和磁化强度，这反映了系统内部结构的重组和趋向新平衡的过程。</a:t>
            </a:r>
            <a:endParaRPr lang="en-US" sz="1440" dirty="0"/>
          </a:p>
        </p:txBody>
      </p:sp>
      <p:sp>
        <p:nvSpPr>
          <p:cNvPr id="10" name="Text 5"/>
          <p:cNvSpPr/>
          <p:nvPr/>
        </p:nvSpPr>
        <p:spPr>
          <a:xfrm>
            <a:off x="4122115" y="3522635"/>
            <a:ext cx="4389120" cy="402336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just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730" b="1" dirty="0">
                <a:solidFill>
                  <a:srgbClr val="6A7AB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尺度不变性与重整化群方法</a:t>
            </a:r>
            <a:endParaRPr lang="en-US" sz="1440" dirty="0"/>
          </a:p>
        </p:txBody>
      </p:sp>
      <p:sp>
        <p:nvSpPr>
          <p:cNvPr id="11" name="Text 6"/>
          <p:cNvSpPr/>
          <p:nvPr/>
        </p:nvSpPr>
        <p:spPr>
          <a:xfrm>
            <a:off x="4122902" y="3824695"/>
            <a:ext cx="4476025" cy="813816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just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15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尺度不变性是指在不同尺度上观察到的相似行为，而重整化群方法是理论物理学中用于处理多尺度问题的工具，帮助理解相变过程中的普适行为。</a:t>
            </a:r>
            <a:endParaRPr lang="en-US" sz="1440" dirty="0"/>
          </a:p>
        </p:txBody>
      </p:sp>
      <p:sp>
        <p:nvSpPr>
          <p:cNvPr id="12" name="Shape 7"/>
          <p:cNvSpPr/>
          <p:nvPr/>
        </p:nvSpPr>
        <p:spPr>
          <a:xfrm>
            <a:off x="2673371" y="1805964"/>
            <a:ext cx="499914" cy="0"/>
          </a:xfrm>
          <a:custGeom>
            <a:avLst/>
            <a:gdLst/>
            <a:ahLst/>
            <a:cxnLst/>
            <a:rect l="l" t="t" r="r" b="b"/>
            <a:pathLst>
              <a:path w="499914">
                <a:moveTo>
                  <a:pt x="0" y="0"/>
                </a:moveTo>
                <a:moveTo>
                  <a:pt x="0" y="0"/>
                </a:moveTo>
                <a:lnTo>
                  <a:pt x="499914" y="0"/>
                </a:lnTo>
              </a:path>
            </a:pathLst>
          </a:custGeom>
          <a:noFill/>
          <a:ln w="19050">
            <a:solidFill>
              <a:srgbClr val="3D4D83"/>
            </a:solidFill>
            <a:prstDash val="solid"/>
            <a:headEnd type="none"/>
            <a:tailEnd type="arrow"/>
          </a:ln>
        </p:spPr>
      </p:sp>
      <p:sp>
        <p:nvSpPr>
          <p:cNvPr id="13" name="Shape 8"/>
          <p:cNvSpPr/>
          <p:nvPr/>
        </p:nvSpPr>
        <p:spPr>
          <a:xfrm>
            <a:off x="3162037" y="2856649"/>
            <a:ext cx="350493" cy="0"/>
          </a:xfrm>
          <a:custGeom>
            <a:avLst/>
            <a:gdLst/>
            <a:ahLst/>
            <a:cxnLst/>
            <a:rect l="l" t="t" r="r" b="b"/>
            <a:pathLst>
              <a:path w="350493">
                <a:moveTo>
                  <a:pt x="0" y="0"/>
                </a:moveTo>
                <a:moveTo>
                  <a:pt x="0" y="0"/>
                </a:moveTo>
                <a:lnTo>
                  <a:pt x="350493" y="0"/>
                </a:lnTo>
              </a:path>
            </a:pathLst>
          </a:custGeom>
          <a:noFill/>
          <a:ln w="19050">
            <a:solidFill>
              <a:srgbClr val="3D4D83"/>
            </a:solidFill>
            <a:prstDash val="solid"/>
            <a:headEnd type="none"/>
            <a:tailEnd type="arrow"/>
          </a:ln>
        </p:spPr>
      </p:sp>
      <p:sp>
        <p:nvSpPr>
          <p:cNvPr id="14" name="Shape 9"/>
          <p:cNvSpPr/>
          <p:nvPr/>
        </p:nvSpPr>
        <p:spPr>
          <a:xfrm>
            <a:off x="2804600" y="4003258"/>
            <a:ext cx="1103131" cy="0"/>
          </a:xfrm>
          <a:custGeom>
            <a:avLst/>
            <a:gdLst/>
            <a:ahLst/>
            <a:cxnLst/>
            <a:rect l="l" t="t" r="r" b="b"/>
            <a:pathLst>
              <a:path w="1103131">
                <a:moveTo>
                  <a:pt x="0" y="0"/>
                </a:moveTo>
                <a:moveTo>
                  <a:pt x="0" y="0"/>
                </a:moveTo>
                <a:lnTo>
                  <a:pt x="1103131" y="0"/>
                </a:lnTo>
              </a:path>
            </a:pathLst>
          </a:custGeom>
          <a:noFill/>
          <a:ln w="19050">
            <a:solidFill>
              <a:srgbClr val="3D4D83"/>
            </a:solidFill>
            <a:prstDash val="solid"/>
            <a:headEnd type="none"/>
            <a:tailEnd type="arrow"/>
          </a:ln>
        </p:spPr>
      </p:sp>
      <p:sp>
        <p:nvSpPr>
          <p:cNvPr id="15" name="Text 10"/>
          <p:cNvSpPr/>
          <p:nvPr/>
        </p:nvSpPr>
        <p:spPr>
          <a:xfrm>
            <a:off x="1838595" y="1558724"/>
            <a:ext cx="794446" cy="594360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13000"/>
              </a:lnSpc>
              <a:spcBef>
                <a:spcPts val="375"/>
              </a:spcBef>
              <a:buNone/>
            </a:pPr>
            <a:r>
              <a:rPr lang="en-US" sz="216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01</a:t>
            </a:r>
            <a:endParaRPr lang="en-US" sz="1440" dirty="0"/>
          </a:p>
        </p:txBody>
      </p:sp>
      <p:sp>
        <p:nvSpPr>
          <p:cNvPr id="16" name="Text 11"/>
          <p:cNvSpPr/>
          <p:nvPr/>
        </p:nvSpPr>
        <p:spPr>
          <a:xfrm>
            <a:off x="1605529" y="2616316"/>
            <a:ext cx="1312181" cy="594360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13000"/>
              </a:lnSpc>
              <a:spcBef>
                <a:spcPts val="375"/>
              </a:spcBef>
              <a:buNone/>
            </a:pPr>
            <a:r>
              <a:rPr lang="en-US" sz="216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02</a:t>
            </a:r>
            <a:endParaRPr lang="en-US" sz="1440" dirty="0"/>
          </a:p>
        </p:txBody>
      </p:sp>
      <p:sp>
        <p:nvSpPr>
          <p:cNvPr id="17" name="Text 12"/>
          <p:cNvSpPr/>
          <p:nvPr/>
        </p:nvSpPr>
        <p:spPr>
          <a:xfrm>
            <a:off x="1426313" y="3754199"/>
            <a:ext cx="1670613" cy="594360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13000"/>
              </a:lnSpc>
              <a:spcBef>
                <a:spcPts val="375"/>
              </a:spcBef>
              <a:buNone/>
            </a:pPr>
            <a:r>
              <a:rPr lang="en-US" sz="216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03</a:t>
            </a:r>
            <a:endParaRPr lang="en-US" sz="144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786792" y="576488"/>
            <a:ext cx="4313208" cy="1088136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13000"/>
              </a:lnSpc>
              <a:spcBef>
                <a:spcPts val="375"/>
              </a:spcBef>
              <a:buNone/>
            </a:pPr>
            <a:r>
              <a:rPr lang="en-US" sz="4750" b="1" dirty="0">
                <a:solidFill>
                  <a:srgbClr val="3D4D83">
                    <a:alpha val="1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CONTENT</a:t>
            </a:r>
            <a:endParaRPr lang="en-US" sz="1440" dirty="0"/>
          </a:p>
        </p:txBody>
      </p:sp>
      <p:sp>
        <p:nvSpPr>
          <p:cNvPr id="3" name="Text 1"/>
          <p:cNvSpPr/>
          <p:nvPr/>
        </p:nvSpPr>
        <p:spPr>
          <a:xfrm>
            <a:off x="3494077" y="837104"/>
            <a:ext cx="1675953" cy="731520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13000"/>
              </a:lnSpc>
              <a:spcBef>
                <a:spcPts val="375"/>
              </a:spcBef>
              <a:buNone/>
            </a:pPr>
            <a:r>
              <a:rPr lang="en-US" sz="2880" b="1" dirty="0">
                <a:solidFill>
                  <a:srgbClr val="3D4D8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目录</a:t>
            </a:r>
            <a:endParaRPr lang="en-US" sz="1440" dirty="0"/>
          </a:p>
        </p:txBody>
      </p:sp>
      <p:sp>
        <p:nvSpPr>
          <p:cNvPr id="4" name="Text 2"/>
          <p:cNvSpPr/>
          <p:nvPr>
            <p:custDataLst>
              <p:tags r:id="rId2"/>
            </p:custDataLst>
          </p:nvPr>
        </p:nvSpPr>
        <p:spPr>
          <a:xfrm>
            <a:off x="1520202" y="1810315"/>
            <a:ext cx="3236976" cy="512064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13000"/>
              </a:lnSpc>
              <a:spcBef>
                <a:spcPts val="375"/>
              </a:spcBef>
              <a:buNone/>
            </a:pPr>
            <a:r>
              <a:rPr lang="en-US" sz="173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幂律与复杂网络</a:t>
            </a:r>
            <a:endParaRPr lang="en-US" sz="1440" dirty="0"/>
          </a:p>
        </p:txBody>
      </p:sp>
      <p:sp>
        <p:nvSpPr>
          <p:cNvPr id="5" name="Text 3"/>
          <p:cNvSpPr/>
          <p:nvPr>
            <p:custDataLst>
              <p:tags r:id="rId3"/>
            </p:custDataLst>
          </p:nvPr>
        </p:nvSpPr>
        <p:spPr>
          <a:xfrm>
            <a:off x="966844" y="1764595"/>
            <a:ext cx="713232" cy="621792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13000"/>
              </a:lnSpc>
              <a:spcBef>
                <a:spcPts val="375"/>
              </a:spcBef>
              <a:buNone/>
            </a:pPr>
            <a:r>
              <a:rPr lang="en-US" sz="2305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01</a:t>
            </a:r>
            <a:endParaRPr lang="en-US" sz="1440" dirty="0"/>
          </a:p>
        </p:txBody>
      </p:sp>
      <p:sp>
        <p:nvSpPr>
          <p:cNvPr id="6" name="Text 4"/>
          <p:cNvSpPr/>
          <p:nvPr>
            <p:custDataLst>
              <p:tags r:id="rId4"/>
            </p:custDataLst>
          </p:nvPr>
        </p:nvSpPr>
        <p:spPr>
          <a:xfrm>
            <a:off x="5334968" y="1810315"/>
            <a:ext cx="3236855" cy="512064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13000"/>
              </a:lnSpc>
              <a:spcBef>
                <a:spcPts val="375"/>
              </a:spcBef>
              <a:buNone/>
            </a:pPr>
            <a:r>
              <a:rPr lang="en-US" sz="173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帕累托与80/20定律</a:t>
            </a:r>
            <a:endParaRPr lang="en-US" sz="1440" dirty="0"/>
          </a:p>
        </p:txBody>
      </p:sp>
      <p:sp>
        <p:nvSpPr>
          <p:cNvPr id="7" name="Text 5"/>
          <p:cNvSpPr/>
          <p:nvPr>
            <p:custDataLst>
              <p:tags r:id="rId5"/>
            </p:custDataLst>
          </p:nvPr>
        </p:nvSpPr>
        <p:spPr>
          <a:xfrm>
            <a:off x="4781610" y="1764595"/>
            <a:ext cx="713232" cy="621792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13000"/>
              </a:lnSpc>
              <a:spcBef>
                <a:spcPts val="375"/>
              </a:spcBef>
              <a:buNone/>
            </a:pPr>
            <a:r>
              <a:rPr lang="en-US" sz="2305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02</a:t>
            </a:r>
            <a:endParaRPr lang="en-US" sz="1440" dirty="0"/>
          </a:p>
        </p:txBody>
      </p:sp>
      <p:sp>
        <p:nvSpPr>
          <p:cNvPr id="8" name="Text 6"/>
          <p:cNvSpPr/>
          <p:nvPr>
            <p:custDataLst>
              <p:tags r:id="rId6"/>
            </p:custDataLst>
          </p:nvPr>
        </p:nvSpPr>
        <p:spPr>
          <a:xfrm>
            <a:off x="1520354" y="2438812"/>
            <a:ext cx="3236976" cy="512064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13000"/>
              </a:lnSpc>
              <a:spcBef>
                <a:spcPts val="375"/>
              </a:spcBef>
              <a:buNone/>
            </a:pPr>
            <a:r>
              <a:rPr lang="en-US" sz="173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幂律分布与度指数</a:t>
            </a:r>
            <a:endParaRPr lang="en-US" sz="1440" dirty="0"/>
          </a:p>
        </p:txBody>
      </p:sp>
      <p:sp>
        <p:nvSpPr>
          <p:cNvPr id="9" name="Text 7"/>
          <p:cNvSpPr/>
          <p:nvPr>
            <p:custDataLst>
              <p:tags r:id="rId7"/>
            </p:custDataLst>
          </p:nvPr>
        </p:nvSpPr>
        <p:spPr>
          <a:xfrm>
            <a:off x="966996" y="2393092"/>
            <a:ext cx="713232" cy="621792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13000"/>
              </a:lnSpc>
              <a:spcBef>
                <a:spcPts val="375"/>
              </a:spcBef>
              <a:buNone/>
            </a:pPr>
            <a:r>
              <a:rPr lang="en-US" sz="2305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03</a:t>
            </a:r>
            <a:endParaRPr lang="en-US" sz="1440" dirty="0"/>
          </a:p>
        </p:txBody>
      </p:sp>
      <p:sp>
        <p:nvSpPr>
          <p:cNvPr id="10" name="Text 8"/>
          <p:cNvSpPr/>
          <p:nvPr>
            <p:custDataLst>
              <p:tags r:id="rId8"/>
            </p:custDataLst>
          </p:nvPr>
        </p:nvSpPr>
        <p:spPr>
          <a:xfrm>
            <a:off x="5334635" y="2439035"/>
            <a:ext cx="3809365" cy="490855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13000"/>
              </a:lnSpc>
              <a:spcBef>
                <a:spcPts val="375"/>
              </a:spcBef>
              <a:buNone/>
            </a:pPr>
            <a:r>
              <a:rPr lang="en-US" sz="173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不均匀性，幂律度分布网络的特性</a:t>
            </a:r>
            <a:endParaRPr lang="en-US" sz="1440" dirty="0"/>
          </a:p>
        </p:txBody>
      </p:sp>
      <p:sp>
        <p:nvSpPr>
          <p:cNvPr id="11" name="Text 9"/>
          <p:cNvSpPr/>
          <p:nvPr>
            <p:custDataLst>
              <p:tags r:id="rId9"/>
            </p:custDataLst>
          </p:nvPr>
        </p:nvSpPr>
        <p:spPr>
          <a:xfrm>
            <a:off x="4781488" y="2393092"/>
            <a:ext cx="713232" cy="621792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13000"/>
              </a:lnSpc>
              <a:spcBef>
                <a:spcPts val="375"/>
              </a:spcBef>
              <a:buNone/>
            </a:pPr>
            <a:r>
              <a:rPr lang="en-US" sz="2305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04</a:t>
            </a:r>
            <a:endParaRPr lang="en-US" sz="1440" dirty="0"/>
          </a:p>
        </p:txBody>
      </p:sp>
      <p:sp>
        <p:nvSpPr>
          <p:cNvPr id="12" name="Text 10"/>
          <p:cNvSpPr/>
          <p:nvPr>
            <p:custDataLst>
              <p:tags r:id="rId10"/>
            </p:custDataLst>
          </p:nvPr>
        </p:nvSpPr>
        <p:spPr>
          <a:xfrm>
            <a:off x="1520281" y="3067310"/>
            <a:ext cx="3236976" cy="512064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13000"/>
              </a:lnSpc>
              <a:spcBef>
                <a:spcPts val="375"/>
              </a:spcBef>
              <a:buNone/>
            </a:pPr>
            <a:r>
              <a:rPr lang="en-US" sz="173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幂律，复杂网络背后的规律</a:t>
            </a:r>
            <a:endParaRPr lang="en-US" sz="1440" dirty="0"/>
          </a:p>
        </p:txBody>
      </p:sp>
      <p:sp>
        <p:nvSpPr>
          <p:cNvPr id="13" name="Text 11"/>
          <p:cNvSpPr/>
          <p:nvPr>
            <p:custDataLst>
              <p:tags r:id="rId11"/>
            </p:custDataLst>
          </p:nvPr>
        </p:nvSpPr>
        <p:spPr>
          <a:xfrm>
            <a:off x="966924" y="3021590"/>
            <a:ext cx="713232" cy="621792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13000"/>
              </a:lnSpc>
              <a:spcBef>
                <a:spcPts val="375"/>
              </a:spcBef>
              <a:buNone/>
            </a:pPr>
            <a:r>
              <a:rPr lang="en-US" sz="2305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05</a:t>
            </a:r>
            <a:endParaRPr lang="en-US" sz="1440" dirty="0"/>
          </a:p>
        </p:txBody>
      </p:sp>
      <p:sp>
        <p:nvSpPr>
          <p:cNvPr id="14" name="Text 12"/>
          <p:cNvSpPr/>
          <p:nvPr>
            <p:custDataLst>
              <p:tags r:id="rId12"/>
            </p:custDataLst>
          </p:nvPr>
        </p:nvSpPr>
        <p:spPr>
          <a:xfrm>
            <a:off x="5334846" y="3067310"/>
            <a:ext cx="3236976" cy="512064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13000"/>
              </a:lnSpc>
              <a:spcBef>
                <a:spcPts val="375"/>
              </a:spcBef>
              <a:buNone/>
            </a:pPr>
            <a:r>
              <a:rPr lang="en-US" sz="173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自发涌现</a:t>
            </a:r>
            <a:endParaRPr lang="en-US" sz="1440" dirty="0"/>
          </a:p>
        </p:txBody>
      </p:sp>
      <p:sp>
        <p:nvSpPr>
          <p:cNvPr id="15" name="Text 13"/>
          <p:cNvSpPr/>
          <p:nvPr>
            <p:custDataLst>
              <p:tags r:id="rId13"/>
            </p:custDataLst>
          </p:nvPr>
        </p:nvSpPr>
        <p:spPr>
          <a:xfrm>
            <a:off x="4781488" y="3021590"/>
            <a:ext cx="713232" cy="621792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13000"/>
              </a:lnSpc>
              <a:spcBef>
                <a:spcPts val="375"/>
              </a:spcBef>
              <a:buNone/>
            </a:pPr>
            <a:r>
              <a:rPr lang="en-US" sz="2305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06</a:t>
            </a:r>
            <a:endParaRPr lang="en-US" sz="1440" dirty="0"/>
          </a:p>
        </p:txBody>
      </p:sp>
      <p:sp>
        <p:nvSpPr>
          <p:cNvPr id="16" name="Text 14"/>
          <p:cNvSpPr/>
          <p:nvPr>
            <p:custDataLst>
              <p:tags r:id="rId14"/>
            </p:custDataLst>
          </p:nvPr>
        </p:nvSpPr>
        <p:spPr>
          <a:xfrm>
            <a:off x="1520091" y="3695808"/>
            <a:ext cx="3236976" cy="512064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13000"/>
              </a:lnSpc>
              <a:spcBef>
                <a:spcPts val="375"/>
              </a:spcBef>
              <a:buNone/>
            </a:pPr>
            <a:r>
              <a:rPr lang="en-US" sz="173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尺度和重整化理论</a:t>
            </a:r>
            <a:endParaRPr lang="en-US" sz="1440" dirty="0"/>
          </a:p>
        </p:txBody>
      </p:sp>
      <p:sp>
        <p:nvSpPr>
          <p:cNvPr id="17" name="Text 15"/>
          <p:cNvSpPr/>
          <p:nvPr>
            <p:custDataLst>
              <p:tags r:id="rId15"/>
            </p:custDataLst>
          </p:nvPr>
        </p:nvSpPr>
        <p:spPr>
          <a:xfrm>
            <a:off x="966733" y="3650088"/>
            <a:ext cx="713232" cy="621792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13000"/>
              </a:lnSpc>
              <a:spcBef>
                <a:spcPts val="375"/>
              </a:spcBef>
              <a:buNone/>
            </a:pPr>
            <a:r>
              <a:rPr lang="en-US" sz="2305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07</a:t>
            </a:r>
            <a:endParaRPr lang="en-US" sz="1440" dirty="0"/>
          </a:p>
        </p:txBody>
      </p:sp>
      <p:sp>
        <p:nvSpPr>
          <p:cNvPr id="18" name="Text 16"/>
          <p:cNvSpPr/>
          <p:nvPr>
            <p:custDataLst>
              <p:tags r:id="rId16"/>
            </p:custDataLst>
          </p:nvPr>
        </p:nvSpPr>
        <p:spPr>
          <a:xfrm>
            <a:off x="5334846" y="3695808"/>
            <a:ext cx="3236976" cy="512064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13000"/>
              </a:lnSpc>
              <a:spcBef>
                <a:spcPts val="375"/>
              </a:spcBef>
              <a:buNone/>
            </a:pPr>
            <a:r>
              <a:rPr lang="en-US" sz="173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幂律无处不在</a:t>
            </a:r>
            <a:endParaRPr lang="en-US" sz="1440" dirty="0"/>
          </a:p>
        </p:txBody>
      </p:sp>
      <p:sp>
        <p:nvSpPr>
          <p:cNvPr id="19" name="Text 17"/>
          <p:cNvSpPr/>
          <p:nvPr>
            <p:custDataLst>
              <p:tags r:id="rId17"/>
            </p:custDataLst>
          </p:nvPr>
        </p:nvSpPr>
        <p:spPr>
          <a:xfrm>
            <a:off x="4781488" y="3650088"/>
            <a:ext cx="713232" cy="621792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13000"/>
              </a:lnSpc>
              <a:spcBef>
                <a:spcPts val="375"/>
              </a:spcBef>
              <a:buNone/>
            </a:pPr>
            <a:r>
              <a:rPr lang="en-US" sz="2305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08</a:t>
            </a:r>
            <a:endParaRPr lang="en-US" sz="144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4201" y="167085"/>
            <a:ext cx="8127999" cy="676656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13000"/>
              </a:lnSpc>
              <a:spcBef>
                <a:spcPts val="375"/>
              </a:spcBef>
              <a:buNone/>
            </a:pPr>
            <a:r>
              <a:rPr lang="en-US" sz="2590" b="1" dirty="0">
                <a:solidFill>
                  <a:srgbClr val="111D4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临界点行为特征</a:t>
            </a:r>
            <a:endParaRPr lang="en-US" sz="1440" dirty="0"/>
          </a:p>
        </p:txBody>
      </p:sp>
      <p:sp>
        <p:nvSpPr>
          <p:cNvPr id="3" name="Shape 1"/>
          <p:cNvSpPr/>
          <p:nvPr/>
        </p:nvSpPr>
        <p:spPr>
          <a:xfrm>
            <a:off x="447956" y="1929366"/>
            <a:ext cx="8248087" cy="2346713"/>
          </a:xfrm>
          <a:custGeom>
            <a:avLst/>
            <a:gdLst/>
            <a:ahLst/>
            <a:cxnLst/>
            <a:rect l="l" t="t" r="r" b="b"/>
            <a:pathLst>
              <a:path w="8248087" h="2346713">
                <a:moveTo>
                  <a:pt x="293339" y="0"/>
                </a:moveTo>
                <a:moveTo>
                  <a:pt x="293339" y="0"/>
                </a:moveTo>
                <a:lnTo>
                  <a:pt x="7954748" y="0"/>
                </a:lnTo>
                <a:quadBezTo>
                  <a:pt x="8248087" y="0"/>
                  <a:pt x="8248087" y="293339"/>
                </a:quadBezTo>
                <a:lnTo>
                  <a:pt x="8248087" y="2053374"/>
                </a:lnTo>
                <a:quadBezTo>
                  <a:pt x="8248087" y="2346713"/>
                  <a:pt x="7954748" y="2346713"/>
                </a:quadBezTo>
                <a:lnTo>
                  <a:pt x="293339" y="2346713"/>
                </a:lnTo>
                <a:quadBezTo>
                  <a:pt x="0" y="2346713"/>
                  <a:pt x="0" y="2053374"/>
                </a:quadBezTo>
                <a:lnTo>
                  <a:pt x="0" y="293339"/>
                </a:lnTo>
                <a:quadBezTo>
                  <a:pt x="0" y="0"/>
                  <a:pt x="293339" y="0"/>
                </a:quadBezTo>
                <a:close/>
              </a:path>
            </a:pathLst>
          </a:custGeom>
          <a:solidFill>
            <a:srgbClr val="0084FF">
              <a:alpha val="10000"/>
            </a:srgbClr>
          </a:solidFill>
          <a:ln w="19050">
            <a:solidFill>
              <a:srgbClr val="3D4D83"/>
            </a:solidFill>
            <a:prstDash val="solid"/>
          </a:ln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1139" y="867420"/>
            <a:ext cx="914400" cy="914400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1126739" y="867420"/>
            <a:ext cx="914400" cy="91440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636445" y="995436"/>
            <a:ext cx="784215" cy="585216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3170" b="1" dirty="0">
                <a:solidFill>
                  <a:srgbClr val="3D4D8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01</a:t>
            </a:r>
            <a:endParaRPr lang="en-US" sz="1440" dirty="0"/>
          </a:p>
        </p:txBody>
      </p:sp>
      <p:sp>
        <p:nvSpPr>
          <p:cNvPr id="7" name="Shape 3"/>
          <p:cNvSpPr/>
          <p:nvPr/>
        </p:nvSpPr>
        <p:spPr>
          <a:xfrm>
            <a:off x="1745836" y="1746486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80">
                <a:moveTo>
                  <a:pt x="181929" y="71448"/>
                </a:moveTo>
                <a:moveTo>
                  <a:pt x="181929" y="71448"/>
                </a:moveTo>
                <a:lnTo>
                  <a:pt x="113536" y="70396"/>
                </a:lnTo>
                <a:lnTo>
                  <a:pt x="91440" y="6212"/>
                </a:lnTo>
                <a:lnTo>
                  <a:pt x="69344" y="70396"/>
                </a:lnTo>
                <a:lnTo>
                  <a:pt x="951" y="71448"/>
                </a:lnTo>
                <a:lnTo>
                  <a:pt x="55665" y="112484"/>
                </a:lnTo>
                <a:lnTo>
                  <a:pt x="34621" y="177720"/>
                </a:lnTo>
                <a:lnTo>
                  <a:pt x="90388" y="137737"/>
                </a:lnTo>
                <a:lnTo>
                  <a:pt x="146154" y="177720"/>
                </a:lnTo>
                <a:lnTo>
                  <a:pt x="125110" y="112484"/>
                </a:lnTo>
                <a:lnTo>
                  <a:pt x="181929" y="71448"/>
                </a:lnTo>
                <a:close/>
              </a:path>
            </a:pathLst>
          </a:custGeom>
          <a:solidFill>
            <a:srgbClr val="0084FF">
              <a:alpha val="80000"/>
            </a:srgbClr>
          </a:solidFill>
        </p:spPr>
      </p:sp>
      <p:sp>
        <p:nvSpPr>
          <p:cNvPr id="8" name="Shape 4"/>
          <p:cNvSpPr/>
          <p:nvPr/>
        </p:nvSpPr>
        <p:spPr>
          <a:xfrm>
            <a:off x="1949699" y="1746486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80">
                <a:moveTo>
                  <a:pt x="181929" y="71448"/>
                </a:moveTo>
                <a:moveTo>
                  <a:pt x="181929" y="71448"/>
                </a:moveTo>
                <a:lnTo>
                  <a:pt x="113536" y="70396"/>
                </a:lnTo>
                <a:lnTo>
                  <a:pt x="91440" y="6212"/>
                </a:lnTo>
                <a:lnTo>
                  <a:pt x="69344" y="70396"/>
                </a:lnTo>
                <a:lnTo>
                  <a:pt x="951" y="71448"/>
                </a:lnTo>
                <a:lnTo>
                  <a:pt x="55665" y="112484"/>
                </a:lnTo>
                <a:lnTo>
                  <a:pt x="34621" y="177720"/>
                </a:lnTo>
                <a:lnTo>
                  <a:pt x="90388" y="137737"/>
                </a:lnTo>
                <a:lnTo>
                  <a:pt x="146154" y="177720"/>
                </a:lnTo>
                <a:lnTo>
                  <a:pt x="125110" y="112484"/>
                </a:lnTo>
                <a:lnTo>
                  <a:pt x="181929" y="71448"/>
                </a:lnTo>
                <a:close/>
              </a:path>
            </a:pathLst>
          </a:custGeom>
          <a:solidFill>
            <a:srgbClr val="0084FF"/>
          </a:solidFill>
        </p:spPr>
      </p:sp>
      <p:sp>
        <p:nvSpPr>
          <p:cNvPr id="9" name="Shape 5"/>
          <p:cNvSpPr/>
          <p:nvPr/>
        </p:nvSpPr>
        <p:spPr>
          <a:xfrm>
            <a:off x="2153562" y="1746486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80">
                <a:moveTo>
                  <a:pt x="181929" y="71448"/>
                </a:moveTo>
                <a:moveTo>
                  <a:pt x="181929" y="71448"/>
                </a:moveTo>
                <a:lnTo>
                  <a:pt x="113536" y="70396"/>
                </a:lnTo>
                <a:lnTo>
                  <a:pt x="91440" y="6212"/>
                </a:lnTo>
                <a:lnTo>
                  <a:pt x="69344" y="70396"/>
                </a:lnTo>
                <a:lnTo>
                  <a:pt x="951" y="71448"/>
                </a:lnTo>
                <a:lnTo>
                  <a:pt x="55665" y="112484"/>
                </a:lnTo>
                <a:lnTo>
                  <a:pt x="34621" y="177720"/>
                </a:lnTo>
                <a:lnTo>
                  <a:pt x="90388" y="137737"/>
                </a:lnTo>
                <a:lnTo>
                  <a:pt x="146154" y="177720"/>
                </a:lnTo>
                <a:lnTo>
                  <a:pt x="125110" y="112484"/>
                </a:lnTo>
                <a:lnTo>
                  <a:pt x="181929" y="71448"/>
                </a:lnTo>
                <a:close/>
              </a:path>
            </a:pathLst>
          </a:custGeom>
          <a:solidFill>
            <a:srgbClr val="0084FF">
              <a:alpha val="80000"/>
            </a:srgbClr>
          </a:solidFill>
        </p:spPr>
      </p:sp>
      <p:sp>
        <p:nvSpPr>
          <p:cNvPr id="10" name="Text 6"/>
          <p:cNvSpPr/>
          <p:nvPr/>
        </p:nvSpPr>
        <p:spPr>
          <a:xfrm>
            <a:off x="825904" y="2045733"/>
            <a:ext cx="2430470" cy="402336"/>
          </a:xfrm>
          <a:prstGeom prst="rect">
            <a:avLst/>
          </a:prstGeom>
          <a:noFill/>
        </p:spPr>
        <p:txBody>
          <a:bodyPr wrap="square" lIns="95250" tIns="95250" rIns="95250" bIns="95250" rtlCol="0" anchor="ctr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730" b="1" dirty="0">
                <a:solidFill>
                  <a:srgbClr val="3D4D8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临界点的定义与重要性</a:t>
            </a:r>
            <a:endParaRPr lang="en-US" sz="1440" dirty="0"/>
          </a:p>
        </p:txBody>
      </p:sp>
      <p:sp>
        <p:nvSpPr>
          <p:cNvPr id="11" name="Text 7"/>
          <p:cNvSpPr/>
          <p:nvPr/>
        </p:nvSpPr>
        <p:spPr>
          <a:xfrm>
            <a:off x="825904" y="2448069"/>
            <a:ext cx="2430470" cy="1280160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just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15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临界点是系统状态发生根本性转变的特定条件，标志着从一种稳定状态跃迁到另一种稳定状态的界限。在物理学中，它通常关联着相变现象，如水结冰或铁磁化。</a:t>
            </a:r>
            <a:endParaRPr lang="en-US" sz="1440" dirty="0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867420"/>
            <a:ext cx="914400" cy="914400"/>
          </a:xfrm>
          <a:prstGeom prst="rect">
            <a:avLst/>
          </a:prstGeom>
        </p:spPr>
      </p:pic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3657600" y="867420"/>
            <a:ext cx="914400" cy="914400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4152608" y="995436"/>
            <a:ext cx="849850" cy="585216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3170" b="1" dirty="0">
                <a:solidFill>
                  <a:srgbClr val="3D4D8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02</a:t>
            </a:r>
            <a:endParaRPr lang="en-US" sz="1440" dirty="0"/>
          </a:p>
        </p:txBody>
      </p:sp>
      <p:sp>
        <p:nvSpPr>
          <p:cNvPr id="15" name="Text 9"/>
          <p:cNvSpPr/>
          <p:nvPr/>
        </p:nvSpPr>
        <p:spPr>
          <a:xfrm>
            <a:off x="3356765" y="2045733"/>
            <a:ext cx="2430470" cy="402336"/>
          </a:xfrm>
          <a:prstGeom prst="rect">
            <a:avLst/>
          </a:prstGeom>
          <a:noFill/>
        </p:spPr>
        <p:txBody>
          <a:bodyPr wrap="square" lIns="95250" tIns="95250" rIns="95250" bIns="95250" rtlCol="0" anchor="ctr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730" b="1" dirty="0">
                <a:solidFill>
                  <a:srgbClr val="3D4D8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幂律行为与临界性</a:t>
            </a:r>
            <a:endParaRPr lang="en-US" sz="1440" dirty="0"/>
          </a:p>
        </p:txBody>
      </p:sp>
      <p:sp>
        <p:nvSpPr>
          <p:cNvPr id="16" name="Text 10"/>
          <p:cNvSpPr/>
          <p:nvPr/>
        </p:nvSpPr>
        <p:spPr>
          <a:xfrm>
            <a:off x="3356765" y="2448069"/>
            <a:ext cx="2430470" cy="1280160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just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15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在接近临界点时，系统的物理量如关联长度和磁化强度等，会展现出幂律变化特征，这揭示了系统内部结构正在经历重组，以适应新的平衡状态。</a:t>
            </a:r>
            <a:endParaRPr lang="en-US" sz="1440" dirty="0"/>
          </a:p>
        </p:txBody>
      </p:sp>
      <p:pic>
        <p:nvPicPr>
          <p:cNvPr id="17" name="Image 4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2861" y="867420"/>
            <a:ext cx="914400" cy="914400"/>
          </a:xfrm>
          <a:prstGeom prst="rect">
            <a:avLst/>
          </a:prstGeom>
        </p:spPr>
      </p:pic>
      <p:pic>
        <p:nvPicPr>
          <p:cNvPr id="18" name="Image 5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6188461" y="867420"/>
            <a:ext cx="914400" cy="914400"/>
          </a:xfrm>
          <a:prstGeom prst="rect">
            <a:avLst/>
          </a:prstGeom>
        </p:spPr>
      </p:pic>
      <p:sp>
        <p:nvSpPr>
          <p:cNvPr id="19" name="Text 11"/>
          <p:cNvSpPr/>
          <p:nvPr/>
        </p:nvSpPr>
        <p:spPr>
          <a:xfrm>
            <a:off x="6676289" y="995436"/>
            <a:ext cx="817032" cy="585216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3170" b="1" dirty="0">
                <a:solidFill>
                  <a:srgbClr val="3D4D8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03</a:t>
            </a:r>
            <a:endParaRPr lang="en-US" sz="1440" dirty="0"/>
          </a:p>
        </p:txBody>
      </p:sp>
      <p:sp>
        <p:nvSpPr>
          <p:cNvPr id="20" name="Text 12"/>
          <p:cNvSpPr/>
          <p:nvPr/>
        </p:nvSpPr>
        <p:spPr>
          <a:xfrm>
            <a:off x="5887626" y="2045733"/>
            <a:ext cx="2430470" cy="402336"/>
          </a:xfrm>
          <a:prstGeom prst="rect">
            <a:avLst/>
          </a:prstGeom>
          <a:noFill/>
        </p:spPr>
        <p:txBody>
          <a:bodyPr wrap="square" lIns="95250" tIns="95250" rIns="95250" bIns="95250" rtlCol="0" anchor="ctr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730" b="1" dirty="0">
                <a:solidFill>
                  <a:srgbClr val="3D4D8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自组织临界性的概念</a:t>
            </a:r>
            <a:endParaRPr lang="en-US" sz="1440" dirty="0"/>
          </a:p>
        </p:txBody>
      </p:sp>
      <p:sp>
        <p:nvSpPr>
          <p:cNvPr id="21" name="Text 13"/>
          <p:cNvSpPr/>
          <p:nvPr/>
        </p:nvSpPr>
        <p:spPr>
          <a:xfrm>
            <a:off x="5887626" y="2448069"/>
            <a:ext cx="2430470" cy="1280160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just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15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自组织临界性是指复杂系统自发地调整自身，以保持在一个临界点附近，从而展现出最大化的多样性和适应能力。这种特性在自然界和社会系统中广泛存在。</a:t>
            </a:r>
            <a:endParaRPr lang="en-US" sz="1440" dirty="0"/>
          </a:p>
        </p:txBody>
      </p:sp>
      <p:sp>
        <p:nvSpPr>
          <p:cNvPr id="22" name="Shape 14"/>
          <p:cNvSpPr/>
          <p:nvPr/>
        </p:nvSpPr>
        <p:spPr>
          <a:xfrm>
            <a:off x="4276697" y="1746486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80">
                <a:moveTo>
                  <a:pt x="181929" y="71448"/>
                </a:moveTo>
                <a:moveTo>
                  <a:pt x="181929" y="71448"/>
                </a:moveTo>
                <a:lnTo>
                  <a:pt x="113536" y="70396"/>
                </a:lnTo>
                <a:lnTo>
                  <a:pt x="91440" y="6212"/>
                </a:lnTo>
                <a:lnTo>
                  <a:pt x="69344" y="70396"/>
                </a:lnTo>
                <a:lnTo>
                  <a:pt x="951" y="71448"/>
                </a:lnTo>
                <a:lnTo>
                  <a:pt x="55665" y="112484"/>
                </a:lnTo>
                <a:lnTo>
                  <a:pt x="34621" y="177720"/>
                </a:lnTo>
                <a:lnTo>
                  <a:pt x="90388" y="137737"/>
                </a:lnTo>
                <a:lnTo>
                  <a:pt x="146154" y="177720"/>
                </a:lnTo>
                <a:lnTo>
                  <a:pt x="125110" y="112484"/>
                </a:lnTo>
                <a:lnTo>
                  <a:pt x="181929" y="71448"/>
                </a:lnTo>
                <a:close/>
              </a:path>
            </a:pathLst>
          </a:custGeom>
          <a:solidFill>
            <a:srgbClr val="0084FF">
              <a:alpha val="80000"/>
            </a:srgbClr>
          </a:solidFill>
        </p:spPr>
      </p:sp>
      <p:sp>
        <p:nvSpPr>
          <p:cNvPr id="23" name="Shape 15"/>
          <p:cNvSpPr/>
          <p:nvPr/>
        </p:nvSpPr>
        <p:spPr>
          <a:xfrm>
            <a:off x="4480560" y="1746486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80">
                <a:moveTo>
                  <a:pt x="181929" y="71448"/>
                </a:moveTo>
                <a:moveTo>
                  <a:pt x="181929" y="71448"/>
                </a:moveTo>
                <a:lnTo>
                  <a:pt x="113536" y="70396"/>
                </a:lnTo>
                <a:lnTo>
                  <a:pt x="91440" y="6212"/>
                </a:lnTo>
                <a:lnTo>
                  <a:pt x="69344" y="70396"/>
                </a:lnTo>
                <a:lnTo>
                  <a:pt x="951" y="71448"/>
                </a:lnTo>
                <a:lnTo>
                  <a:pt x="55665" y="112484"/>
                </a:lnTo>
                <a:lnTo>
                  <a:pt x="34621" y="177720"/>
                </a:lnTo>
                <a:lnTo>
                  <a:pt x="90388" y="137737"/>
                </a:lnTo>
                <a:lnTo>
                  <a:pt x="146154" y="177720"/>
                </a:lnTo>
                <a:lnTo>
                  <a:pt x="125110" y="112484"/>
                </a:lnTo>
                <a:lnTo>
                  <a:pt x="181929" y="71448"/>
                </a:lnTo>
                <a:close/>
              </a:path>
            </a:pathLst>
          </a:custGeom>
          <a:solidFill>
            <a:srgbClr val="0084FF"/>
          </a:solidFill>
        </p:spPr>
      </p:sp>
      <p:sp>
        <p:nvSpPr>
          <p:cNvPr id="24" name="Shape 16"/>
          <p:cNvSpPr/>
          <p:nvPr/>
        </p:nvSpPr>
        <p:spPr>
          <a:xfrm>
            <a:off x="4684423" y="1746486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80">
                <a:moveTo>
                  <a:pt x="181929" y="71448"/>
                </a:moveTo>
                <a:moveTo>
                  <a:pt x="181929" y="71448"/>
                </a:moveTo>
                <a:lnTo>
                  <a:pt x="113536" y="70396"/>
                </a:lnTo>
                <a:lnTo>
                  <a:pt x="91440" y="6212"/>
                </a:lnTo>
                <a:lnTo>
                  <a:pt x="69344" y="70396"/>
                </a:lnTo>
                <a:lnTo>
                  <a:pt x="951" y="71448"/>
                </a:lnTo>
                <a:lnTo>
                  <a:pt x="55665" y="112484"/>
                </a:lnTo>
                <a:lnTo>
                  <a:pt x="34621" y="177720"/>
                </a:lnTo>
                <a:lnTo>
                  <a:pt x="90388" y="137737"/>
                </a:lnTo>
                <a:lnTo>
                  <a:pt x="146154" y="177720"/>
                </a:lnTo>
                <a:lnTo>
                  <a:pt x="125110" y="112484"/>
                </a:lnTo>
                <a:lnTo>
                  <a:pt x="181929" y="71448"/>
                </a:lnTo>
                <a:close/>
              </a:path>
            </a:pathLst>
          </a:custGeom>
          <a:solidFill>
            <a:srgbClr val="0084FF">
              <a:alpha val="80000"/>
            </a:srgbClr>
          </a:solidFill>
        </p:spPr>
      </p:sp>
      <p:sp>
        <p:nvSpPr>
          <p:cNvPr id="25" name="Shape 17"/>
          <p:cNvSpPr/>
          <p:nvPr/>
        </p:nvSpPr>
        <p:spPr>
          <a:xfrm>
            <a:off x="6807558" y="1746486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80">
                <a:moveTo>
                  <a:pt x="181929" y="71448"/>
                </a:moveTo>
                <a:moveTo>
                  <a:pt x="181929" y="71448"/>
                </a:moveTo>
                <a:lnTo>
                  <a:pt x="113536" y="70396"/>
                </a:lnTo>
                <a:lnTo>
                  <a:pt x="91440" y="6212"/>
                </a:lnTo>
                <a:lnTo>
                  <a:pt x="69344" y="70396"/>
                </a:lnTo>
                <a:lnTo>
                  <a:pt x="951" y="71448"/>
                </a:lnTo>
                <a:lnTo>
                  <a:pt x="55665" y="112484"/>
                </a:lnTo>
                <a:lnTo>
                  <a:pt x="34621" y="177720"/>
                </a:lnTo>
                <a:lnTo>
                  <a:pt x="90388" y="137737"/>
                </a:lnTo>
                <a:lnTo>
                  <a:pt x="146154" y="177720"/>
                </a:lnTo>
                <a:lnTo>
                  <a:pt x="125110" y="112484"/>
                </a:lnTo>
                <a:lnTo>
                  <a:pt x="181929" y="71448"/>
                </a:lnTo>
                <a:close/>
              </a:path>
            </a:pathLst>
          </a:custGeom>
          <a:solidFill>
            <a:srgbClr val="0084FF">
              <a:alpha val="80000"/>
            </a:srgbClr>
          </a:solidFill>
        </p:spPr>
      </p:sp>
      <p:sp>
        <p:nvSpPr>
          <p:cNvPr id="26" name="Shape 18"/>
          <p:cNvSpPr/>
          <p:nvPr/>
        </p:nvSpPr>
        <p:spPr>
          <a:xfrm>
            <a:off x="7011421" y="1746486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80">
                <a:moveTo>
                  <a:pt x="181929" y="71448"/>
                </a:moveTo>
                <a:moveTo>
                  <a:pt x="181929" y="71448"/>
                </a:moveTo>
                <a:lnTo>
                  <a:pt x="113536" y="70396"/>
                </a:lnTo>
                <a:lnTo>
                  <a:pt x="91440" y="6212"/>
                </a:lnTo>
                <a:lnTo>
                  <a:pt x="69344" y="70396"/>
                </a:lnTo>
                <a:lnTo>
                  <a:pt x="951" y="71448"/>
                </a:lnTo>
                <a:lnTo>
                  <a:pt x="55665" y="112484"/>
                </a:lnTo>
                <a:lnTo>
                  <a:pt x="34621" y="177720"/>
                </a:lnTo>
                <a:lnTo>
                  <a:pt x="90388" y="137737"/>
                </a:lnTo>
                <a:lnTo>
                  <a:pt x="146154" y="177720"/>
                </a:lnTo>
                <a:lnTo>
                  <a:pt x="125110" y="112484"/>
                </a:lnTo>
                <a:lnTo>
                  <a:pt x="181929" y="71448"/>
                </a:lnTo>
                <a:close/>
              </a:path>
            </a:pathLst>
          </a:custGeom>
          <a:solidFill>
            <a:srgbClr val="0084FF"/>
          </a:solidFill>
        </p:spPr>
      </p:sp>
      <p:sp>
        <p:nvSpPr>
          <p:cNvPr id="27" name="Shape 19"/>
          <p:cNvSpPr/>
          <p:nvPr/>
        </p:nvSpPr>
        <p:spPr>
          <a:xfrm>
            <a:off x="7215284" y="1746486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80">
                <a:moveTo>
                  <a:pt x="181929" y="71448"/>
                </a:moveTo>
                <a:moveTo>
                  <a:pt x="181929" y="71448"/>
                </a:moveTo>
                <a:lnTo>
                  <a:pt x="113536" y="70396"/>
                </a:lnTo>
                <a:lnTo>
                  <a:pt x="91440" y="6212"/>
                </a:lnTo>
                <a:lnTo>
                  <a:pt x="69344" y="70396"/>
                </a:lnTo>
                <a:lnTo>
                  <a:pt x="951" y="71448"/>
                </a:lnTo>
                <a:lnTo>
                  <a:pt x="55665" y="112484"/>
                </a:lnTo>
                <a:lnTo>
                  <a:pt x="34621" y="177720"/>
                </a:lnTo>
                <a:lnTo>
                  <a:pt x="90388" y="137737"/>
                </a:lnTo>
                <a:lnTo>
                  <a:pt x="146154" y="177720"/>
                </a:lnTo>
                <a:lnTo>
                  <a:pt x="125110" y="112484"/>
                </a:lnTo>
                <a:lnTo>
                  <a:pt x="181929" y="71448"/>
                </a:lnTo>
                <a:close/>
              </a:path>
            </a:pathLst>
          </a:custGeom>
          <a:solidFill>
            <a:srgbClr val="0084FF">
              <a:alpha val="80000"/>
            </a:srgbClr>
          </a:solidFill>
        </p:spPr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016287" y="1025211"/>
            <a:ext cx="1085027" cy="731520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4320" b="1" dirty="0">
                <a:solidFill>
                  <a:srgbClr val="2E3E7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07</a:t>
            </a:r>
            <a:endParaRPr lang="en-US" sz="1440" dirty="0"/>
          </a:p>
        </p:txBody>
      </p:sp>
      <p:sp>
        <p:nvSpPr>
          <p:cNvPr id="3" name="Text 1"/>
          <p:cNvSpPr/>
          <p:nvPr/>
        </p:nvSpPr>
        <p:spPr>
          <a:xfrm>
            <a:off x="395202" y="2205990"/>
            <a:ext cx="8342856" cy="731520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13000"/>
              </a:lnSpc>
              <a:spcBef>
                <a:spcPts val="375"/>
              </a:spcBef>
              <a:buNone/>
            </a:pPr>
            <a:r>
              <a:rPr lang="en-US" sz="2880" b="1" dirty="0">
                <a:solidFill>
                  <a:srgbClr val="3D4D8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尺度和重整化理论</a:t>
            </a:r>
            <a:endParaRPr lang="en-US" sz="144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4201" y="167085"/>
            <a:ext cx="8127999" cy="676656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13000"/>
              </a:lnSpc>
              <a:spcBef>
                <a:spcPts val="375"/>
              </a:spcBef>
              <a:buNone/>
            </a:pPr>
            <a:r>
              <a:rPr lang="en-US" sz="2590" b="1" dirty="0">
                <a:solidFill>
                  <a:srgbClr val="111D4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尺度不变性概念</a:t>
            </a:r>
            <a:endParaRPr lang="en-US" sz="1440" dirty="0"/>
          </a:p>
        </p:txBody>
      </p:sp>
      <p:sp>
        <p:nvSpPr>
          <p:cNvPr id="3" name="Shape 1"/>
          <p:cNvSpPr/>
          <p:nvPr/>
        </p:nvSpPr>
        <p:spPr>
          <a:xfrm>
            <a:off x="312725" y="982154"/>
            <a:ext cx="4261104" cy="182880"/>
          </a:xfrm>
          <a:custGeom>
            <a:avLst/>
            <a:gdLst/>
            <a:ahLst/>
            <a:cxnLst/>
            <a:rect l="l" t="t" r="r" b="b"/>
            <a:pathLst>
              <a:path w="4261104" h="182880">
                <a:moveTo>
                  <a:pt x="0" y="0"/>
                </a:moveTo>
                <a:moveTo>
                  <a:pt x="0" y="0"/>
                </a:moveTo>
                <a:lnTo>
                  <a:pt x="4261104" y="0"/>
                </a:lnTo>
                <a:lnTo>
                  <a:pt x="4261104" y="182880"/>
                </a:lnTo>
                <a:lnTo>
                  <a:pt x="0" y="182880"/>
                </a:lnTo>
                <a:close/>
              </a:path>
            </a:pathLst>
          </a:custGeom>
          <a:solidFill>
            <a:srgbClr val="0084FF">
              <a:alpha val="50000"/>
            </a:srgbClr>
          </a:solidFill>
        </p:spPr>
      </p:sp>
      <p:sp>
        <p:nvSpPr>
          <p:cNvPr id="4" name="Shape 2"/>
          <p:cNvSpPr/>
          <p:nvPr/>
        </p:nvSpPr>
        <p:spPr>
          <a:xfrm>
            <a:off x="1682112" y="1165609"/>
            <a:ext cx="0" cy="567089"/>
          </a:xfrm>
          <a:custGeom>
            <a:avLst/>
            <a:gdLst/>
            <a:ahLst/>
            <a:cxnLst/>
            <a:rect l="l" t="t" r="r" b="b"/>
            <a:pathLst>
              <a:path h="567089">
                <a:moveTo>
                  <a:pt x="0" y="0"/>
                </a:moveTo>
                <a:moveTo>
                  <a:pt x="0" y="0"/>
                </a:moveTo>
                <a:lnTo>
                  <a:pt x="0" y="567089"/>
                </a:lnTo>
              </a:path>
            </a:pathLst>
          </a:custGeom>
          <a:noFill/>
          <a:ln w="38100">
            <a:solidFill>
              <a:srgbClr val="3D4D83"/>
            </a:solidFill>
            <a:prstDash val="solid"/>
            <a:headEnd type="none"/>
            <a:tailEnd type="none"/>
          </a:ln>
        </p:spPr>
      </p:sp>
      <p:sp>
        <p:nvSpPr>
          <p:cNvPr id="5" name="Shape 3"/>
          <p:cNvSpPr/>
          <p:nvPr/>
        </p:nvSpPr>
        <p:spPr>
          <a:xfrm>
            <a:off x="303581" y="1930210"/>
            <a:ext cx="2756916" cy="2231136"/>
          </a:xfrm>
          <a:custGeom>
            <a:avLst/>
            <a:gdLst/>
            <a:ahLst/>
            <a:cxnLst/>
            <a:rect l="l" t="t" r="r" b="b"/>
            <a:pathLst>
              <a:path w="2756916" h="2231136">
                <a:moveTo>
                  <a:pt x="278892" y="0"/>
                </a:moveTo>
                <a:moveTo>
                  <a:pt x="278892" y="0"/>
                </a:moveTo>
                <a:lnTo>
                  <a:pt x="2478024" y="0"/>
                </a:lnTo>
                <a:quadBezTo>
                  <a:pt x="2756916" y="0"/>
                  <a:pt x="2756916" y="278892"/>
                </a:quadBezTo>
                <a:lnTo>
                  <a:pt x="2756916" y="1952244"/>
                </a:lnTo>
                <a:quadBezTo>
                  <a:pt x="2756916" y="2231136"/>
                  <a:pt x="2478024" y="2231136"/>
                </a:quadBezTo>
                <a:lnTo>
                  <a:pt x="278892" y="2231136"/>
                </a:lnTo>
                <a:quadBezTo>
                  <a:pt x="0" y="2231136"/>
                  <a:pt x="0" y="1952244"/>
                </a:quadBezTo>
                <a:lnTo>
                  <a:pt x="0" y="278892"/>
                </a:lnTo>
                <a:quadBezTo>
                  <a:pt x="0" y="0"/>
                  <a:pt x="278892" y="0"/>
                </a:quadBezTo>
                <a:close/>
              </a:path>
            </a:pathLst>
          </a:custGeom>
          <a:solidFill>
            <a:srgbClr val="000000">
              <a:alpha val="0"/>
            </a:srgbClr>
          </a:solidFill>
          <a:ln w="19050">
            <a:solidFill>
              <a:srgbClr val="3D4D83"/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884165" y="1648574"/>
            <a:ext cx="1595894" cy="395023"/>
          </a:xfrm>
          <a:custGeom>
            <a:avLst/>
            <a:gdLst/>
            <a:ahLst/>
            <a:cxnLst/>
            <a:rect l="l" t="t" r="r" b="b"/>
            <a:pathLst>
              <a:path w="1595894" h="395023">
                <a:moveTo>
                  <a:pt x="49378" y="0"/>
                </a:moveTo>
                <a:moveTo>
                  <a:pt x="49378" y="0"/>
                </a:moveTo>
                <a:lnTo>
                  <a:pt x="1546516" y="0"/>
                </a:lnTo>
                <a:quadBezTo>
                  <a:pt x="1595894" y="0"/>
                  <a:pt x="1595894" y="49378"/>
                </a:quadBezTo>
                <a:lnTo>
                  <a:pt x="1595894" y="345645"/>
                </a:lnTo>
                <a:quadBezTo>
                  <a:pt x="1595894" y="395023"/>
                  <a:pt x="1546516" y="395023"/>
                </a:quadBezTo>
                <a:lnTo>
                  <a:pt x="49378" y="395023"/>
                </a:lnTo>
                <a:quadBezTo>
                  <a:pt x="0" y="395023"/>
                  <a:pt x="0" y="345645"/>
                </a:quadBezTo>
                <a:lnTo>
                  <a:pt x="0" y="49378"/>
                </a:lnTo>
                <a:quadBezTo>
                  <a:pt x="0" y="0"/>
                  <a:pt x="49378" y="0"/>
                </a:quadBezTo>
                <a:close/>
              </a:path>
            </a:pathLst>
          </a:custGeom>
          <a:solidFill>
            <a:srgbClr val="0084FF"/>
          </a:solidFill>
        </p:spPr>
      </p:sp>
      <p:sp>
        <p:nvSpPr>
          <p:cNvPr id="7" name="Text 5"/>
          <p:cNvSpPr/>
          <p:nvPr/>
        </p:nvSpPr>
        <p:spPr>
          <a:xfrm>
            <a:off x="1409546" y="1576338"/>
            <a:ext cx="545132" cy="539496"/>
          </a:xfrm>
          <a:prstGeom prst="rect">
            <a:avLst/>
          </a:prstGeom>
          <a:noFill/>
        </p:spPr>
        <p:txBody>
          <a:bodyPr wrap="square" lIns="95250" tIns="95250" rIns="95250" bIns="95250" rtlCol="0" anchor="ctr">
            <a:spAutoFit/>
          </a:bodyPr>
          <a:lstStyle/>
          <a:p>
            <a:pPr marL="0" indent="0" algn="ctr">
              <a:lnSpc>
                <a:spcPct val="113000"/>
              </a:lnSpc>
              <a:spcBef>
                <a:spcPts val="375"/>
              </a:spcBef>
              <a:buNone/>
            </a:pPr>
            <a:r>
              <a:rPr lang="en-US" sz="187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01</a:t>
            </a:r>
            <a:endParaRPr lang="en-US" sz="1440" dirty="0"/>
          </a:p>
        </p:txBody>
      </p:sp>
      <p:sp>
        <p:nvSpPr>
          <p:cNvPr id="8" name="Text 6"/>
          <p:cNvSpPr/>
          <p:nvPr/>
        </p:nvSpPr>
        <p:spPr>
          <a:xfrm>
            <a:off x="466877" y="2115834"/>
            <a:ext cx="2430470" cy="402336"/>
          </a:xfrm>
          <a:prstGeom prst="rect">
            <a:avLst/>
          </a:prstGeom>
          <a:noFill/>
        </p:spPr>
        <p:txBody>
          <a:bodyPr wrap="square" lIns="95250" tIns="95250" rIns="95250" bIns="95250" rtlCol="0" anchor="ctr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730" b="1" dirty="0">
                <a:solidFill>
                  <a:srgbClr val="3D4D8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尺度不变性的定义</a:t>
            </a:r>
            <a:endParaRPr lang="en-US" sz="1440" dirty="0"/>
          </a:p>
        </p:txBody>
      </p:sp>
      <p:sp>
        <p:nvSpPr>
          <p:cNvPr id="9" name="Text 7"/>
          <p:cNvSpPr/>
          <p:nvPr/>
        </p:nvSpPr>
        <p:spPr>
          <a:xfrm>
            <a:off x="466877" y="2455328"/>
            <a:ext cx="2430470" cy="1234440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just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15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尺度不变性是一个概念，指某些物理性质不会因为测量尺度的变化而改变。例如，在临界点附近的系统，无论是在微观还是宏观尺度上观察，都会呈现出相似的行为特征。</a:t>
            </a:r>
            <a:endParaRPr lang="en-US" sz="1440" dirty="0"/>
          </a:p>
        </p:txBody>
      </p:sp>
      <p:sp>
        <p:nvSpPr>
          <p:cNvPr id="10" name="Shape 8"/>
          <p:cNvSpPr/>
          <p:nvPr/>
        </p:nvSpPr>
        <p:spPr>
          <a:xfrm>
            <a:off x="4572000" y="1165034"/>
            <a:ext cx="0" cy="286867"/>
          </a:xfrm>
          <a:custGeom>
            <a:avLst/>
            <a:gdLst/>
            <a:ahLst/>
            <a:cxnLst/>
            <a:rect l="l" t="t" r="r" b="b"/>
            <a:pathLst>
              <a:path h="286867">
                <a:moveTo>
                  <a:pt x="0" y="0"/>
                </a:moveTo>
                <a:moveTo>
                  <a:pt x="0" y="0"/>
                </a:moveTo>
                <a:lnTo>
                  <a:pt x="0" y="286867"/>
                </a:lnTo>
              </a:path>
            </a:pathLst>
          </a:custGeom>
          <a:noFill/>
          <a:ln w="38100">
            <a:solidFill>
              <a:srgbClr val="3D4D83"/>
            </a:solidFill>
            <a:prstDash val="solid"/>
            <a:headEnd type="none"/>
            <a:tailEnd type="none"/>
          </a:ln>
        </p:spPr>
      </p:sp>
      <p:sp>
        <p:nvSpPr>
          <p:cNvPr id="11" name="Shape 9"/>
          <p:cNvSpPr/>
          <p:nvPr/>
        </p:nvSpPr>
        <p:spPr>
          <a:xfrm>
            <a:off x="3193369" y="1649412"/>
            <a:ext cx="2756916" cy="2231136"/>
          </a:xfrm>
          <a:custGeom>
            <a:avLst/>
            <a:gdLst/>
            <a:ahLst/>
            <a:cxnLst/>
            <a:rect l="l" t="t" r="r" b="b"/>
            <a:pathLst>
              <a:path w="2756916" h="2231136">
                <a:moveTo>
                  <a:pt x="278892" y="0"/>
                </a:moveTo>
                <a:moveTo>
                  <a:pt x="278892" y="0"/>
                </a:moveTo>
                <a:lnTo>
                  <a:pt x="2478024" y="0"/>
                </a:lnTo>
                <a:quadBezTo>
                  <a:pt x="2756916" y="0"/>
                  <a:pt x="2756916" y="278892"/>
                </a:quadBezTo>
                <a:lnTo>
                  <a:pt x="2756916" y="1952244"/>
                </a:lnTo>
                <a:quadBezTo>
                  <a:pt x="2756916" y="2231136"/>
                  <a:pt x="2478024" y="2231136"/>
                </a:quadBezTo>
                <a:lnTo>
                  <a:pt x="278892" y="2231136"/>
                </a:lnTo>
                <a:quadBezTo>
                  <a:pt x="0" y="2231136"/>
                  <a:pt x="0" y="1952244"/>
                </a:quadBezTo>
                <a:lnTo>
                  <a:pt x="0" y="278892"/>
                </a:lnTo>
                <a:quadBezTo>
                  <a:pt x="0" y="0"/>
                  <a:pt x="278892" y="0"/>
                </a:quadBezTo>
                <a:close/>
              </a:path>
            </a:pathLst>
          </a:custGeom>
          <a:solidFill>
            <a:srgbClr val="000000">
              <a:alpha val="0"/>
            </a:srgbClr>
          </a:solidFill>
          <a:ln w="19050">
            <a:solidFill>
              <a:srgbClr val="949BF0"/>
            </a:solidFill>
            <a:prstDash val="solid"/>
          </a:ln>
        </p:spPr>
      </p:sp>
      <p:sp>
        <p:nvSpPr>
          <p:cNvPr id="12" name="Shape 10"/>
          <p:cNvSpPr/>
          <p:nvPr/>
        </p:nvSpPr>
        <p:spPr>
          <a:xfrm>
            <a:off x="3774053" y="1367777"/>
            <a:ext cx="1595894" cy="395023"/>
          </a:xfrm>
          <a:custGeom>
            <a:avLst/>
            <a:gdLst/>
            <a:ahLst/>
            <a:cxnLst/>
            <a:rect l="l" t="t" r="r" b="b"/>
            <a:pathLst>
              <a:path w="1595894" h="395023">
                <a:moveTo>
                  <a:pt x="49378" y="0"/>
                </a:moveTo>
                <a:moveTo>
                  <a:pt x="49378" y="0"/>
                </a:moveTo>
                <a:lnTo>
                  <a:pt x="1546516" y="0"/>
                </a:lnTo>
                <a:quadBezTo>
                  <a:pt x="1595894" y="0"/>
                  <a:pt x="1595894" y="49378"/>
                </a:quadBezTo>
                <a:lnTo>
                  <a:pt x="1595894" y="345645"/>
                </a:lnTo>
                <a:quadBezTo>
                  <a:pt x="1595894" y="395023"/>
                  <a:pt x="1546516" y="395023"/>
                </a:quadBezTo>
                <a:lnTo>
                  <a:pt x="49378" y="395023"/>
                </a:lnTo>
                <a:quadBezTo>
                  <a:pt x="0" y="395023"/>
                  <a:pt x="0" y="345645"/>
                </a:quadBezTo>
                <a:lnTo>
                  <a:pt x="0" y="49378"/>
                </a:lnTo>
                <a:quadBezTo>
                  <a:pt x="0" y="0"/>
                  <a:pt x="49378" y="0"/>
                </a:quadBezTo>
                <a:close/>
              </a:path>
            </a:pathLst>
          </a:custGeom>
          <a:solidFill>
            <a:srgbClr val="0084FF"/>
          </a:solidFill>
        </p:spPr>
      </p:sp>
      <p:sp>
        <p:nvSpPr>
          <p:cNvPr id="13" name="Text 11"/>
          <p:cNvSpPr/>
          <p:nvPr/>
        </p:nvSpPr>
        <p:spPr>
          <a:xfrm>
            <a:off x="4299434" y="1295540"/>
            <a:ext cx="545132" cy="539496"/>
          </a:xfrm>
          <a:prstGeom prst="rect">
            <a:avLst/>
          </a:prstGeom>
          <a:noFill/>
        </p:spPr>
        <p:txBody>
          <a:bodyPr wrap="square" lIns="95250" tIns="95250" rIns="95250" bIns="95250" rtlCol="0" anchor="ctr">
            <a:spAutoFit/>
          </a:bodyPr>
          <a:lstStyle/>
          <a:p>
            <a:pPr marL="0" indent="0" algn="ctr">
              <a:lnSpc>
                <a:spcPct val="113000"/>
              </a:lnSpc>
              <a:spcBef>
                <a:spcPts val="375"/>
              </a:spcBef>
              <a:buNone/>
            </a:pPr>
            <a:r>
              <a:rPr lang="en-US" sz="187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02</a:t>
            </a:r>
            <a:endParaRPr lang="en-US" sz="1440" dirty="0"/>
          </a:p>
        </p:txBody>
      </p:sp>
      <p:sp>
        <p:nvSpPr>
          <p:cNvPr id="14" name="Text 12"/>
          <p:cNvSpPr/>
          <p:nvPr/>
        </p:nvSpPr>
        <p:spPr>
          <a:xfrm>
            <a:off x="3356765" y="1835036"/>
            <a:ext cx="2430470" cy="402336"/>
          </a:xfrm>
          <a:prstGeom prst="rect">
            <a:avLst/>
          </a:prstGeom>
          <a:noFill/>
        </p:spPr>
        <p:txBody>
          <a:bodyPr wrap="square" lIns="95250" tIns="95250" rIns="95250" bIns="95250" rtlCol="0" anchor="ctr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730" b="1" dirty="0">
                <a:solidFill>
                  <a:srgbClr val="3D4D8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尺度不变性的应用领域</a:t>
            </a:r>
            <a:endParaRPr lang="en-US" sz="1440" dirty="0"/>
          </a:p>
        </p:txBody>
      </p:sp>
      <p:sp>
        <p:nvSpPr>
          <p:cNvPr id="15" name="Text 13"/>
          <p:cNvSpPr/>
          <p:nvPr/>
        </p:nvSpPr>
        <p:spPr>
          <a:xfrm>
            <a:off x="3356765" y="2174531"/>
            <a:ext cx="2430470" cy="1234440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just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15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尺度不变性不仅适用于物理学领域，还广泛应用于经济学、社会学等其他学科。它揭示了复杂系统在不同尺度下表现出的一致性和规律性。</a:t>
            </a:r>
            <a:endParaRPr lang="en-US" sz="1440" dirty="0"/>
          </a:p>
        </p:txBody>
      </p:sp>
      <p:sp>
        <p:nvSpPr>
          <p:cNvPr id="16" name="Shape 14"/>
          <p:cNvSpPr/>
          <p:nvPr/>
        </p:nvSpPr>
        <p:spPr>
          <a:xfrm>
            <a:off x="7461888" y="1165301"/>
            <a:ext cx="0" cy="567397"/>
          </a:xfrm>
          <a:custGeom>
            <a:avLst/>
            <a:gdLst/>
            <a:ahLst/>
            <a:cxnLst/>
            <a:rect l="l" t="t" r="r" b="b"/>
            <a:pathLst>
              <a:path h="567397">
                <a:moveTo>
                  <a:pt x="0" y="0"/>
                </a:moveTo>
                <a:moveTo>
                  <a:pt x="0" y="0"/>
                </a:moveTo>
                <a:lnTo>
                  <a:pt x="0" y="567397"/>
                </a:lnTo>
              </a:path>
            </a:pathLst>
          </a:custGeom>
          <a:noFill/>
          <a:ln w="38100">
            <a:solidFill>
              <a:srgbClr val="3D4D83"/>
            </a:solidFill>
            <a:prstDash val="solid"/>
            <a:headEnd type="none"/>
            <a:tailEnd type="none"/>
          </a:ln>
        </p:spPr>
      </p:sp>
      <p:sp>
        <p:nvSpPr>
          <p:cNvPr id="17" name="Shape 15"/>
          <p:cNvSpPr/>
          <p:nvPr/>
        </p:nvSpPr>
        <p:spPr>
          <a:xfrm>
            <a:off x="6083503" y="1929754"/>
            <a:ext cx="2756916" cy="2231136"/>
          </a:xfrm>
          <a:custGeom>
            <a:avLst/>
            <a:gdLst/>
            <a:ahLst/>
            <a:cxnLst/>
            <a:rect l="l" t="t" r="r" b="b"/>
            <a:pathLst>
              <a:path w="2756916" h="2231136">
                <a:moveTo>
                  <a:pt x="278892" y="0"/>
                </a:moveTo>
                <a:moveTo>
                  <a:pt x="278892" y="0"/>
                </a:moveTo>
                <a:lnTo>
                  <a:pt x="2478024" y="0"/>
                </a:lnTo>
                <a:quadBezTo>
                  <a:pt x="2756916" y="0"/>
                  <a:pt x="2756916" y="278892"/>
                </a:quadBezTo>
                <a:lnTo>
                  <a:pt x="2756916" y="1952244"/>
                </a:lnTo>
                <a:quadBezTo>
                  <a:pt x="2756916" y="2231136"/>
                  <a:pt x="2478024" y="2231136"/>
                </a:quadBezTo>
                <a:lnTo>
                  <a:pt x="278892" y="2231136"/>
                </a:lnTo>
                <a:quadBezTo>
                  <a:pt x="0" y="2231136"/>
                  <a:pt x="0" y="1952244"/>
                </a:quadBezTo>
                <a:lnTo>
                  <a:pt x="0" y="278892"/>
                </a:lnTo>
                <a:quadBezTo>
                  <a:pt x="0" y="0"/>
                  <a:pt x="278892" y="0"/>
                </a:quadBezTo>
                <a:close/>
              </a:path>
            </a:pathLst>
          </a:custGeom>
          <a:solidFill>
            <a:srgbClr val="000000">
              <a:alpha val="0"/>
            </a:srgbClr>
          </a:solidFill>
          <a:ln w="19050">
            <a:solidFill>
              <a:srgbClr val="3D4D83"/>
            </a:solidFill>
            <a:prstDash val="solid"/>
          </a:ln>
        </p:spPr>
      </p:sp>
      <p:sp>
        <p:nvSpPr>
          <p:cNvPr id="18" name="Shape 16"/>
          <p:cNvSpPr/>
          <p:nvPr/>
        </p:nvSpPr>
        <p:spPr>
          <a:xfrm>
            <a:off x="6663941" y="1648574"/>
            <a:ext cx="1595894" cy="395023"/>
          </a:xfrm>
          <a:custGeom>
            <a:avLst/>
            <a:gdLst/>
            <a:ahLst/>
            <a:cxnLst/>
            <a:rect l="l" t="t" r="r" b="b"/>
            <a:pathLst>
              <a:path w="1595894" h="395023">
                <a:moveTo>
                  <a:pt x="49378" y="0"/>
                </a:moveTo>
                <a:moveTo>
                  <a:pt x="49378" y="0"/>
                </a:moveTo>
                <a:lnTo>
                  <a:pt x="1546516" y="0"/>
                </a:lnTo>
                <a:quadBezTo>
                  <a:pt x="1595894" y="0"/>
                  <a:pt x="1595894" y="49378"/>
                </a:quadBezTo>
                <a:lnTo>
                  <a:pt x="1595894" y="345645"/>
                </a:lnTo>
                <a:quadBezTo>
                  <a:pt x="1595894" y="395023"/>
                  <a:pt x="1546516" y="395023"/>
                </a:quadBezTo>
                <a:lnTo>
                  <a:pt x="49378" y="395023"/>
                </a:lnTo>
                <a:quadBezTo>
                  <a:pt x="0" y="395023"/>
                  <a:pt x="0" y="345645"/>
                </a:quadBezTo>
                <a:lnTo>
                  <a:pt x="0" y="49378"/>
                </a:lnTo>
                <a:quadBezTo>
                  <a:pt x="0" y="0"/>
                  <a:pt x="49378" y="0"/>
                </a:quadBezTo>
                <a:close/>
              </a:path>
            </a:pathLst>
          </a:custGeom>
          <a:solidFill>
            <a:srgbClr val="0084FF"/>
          </a:solidFill>
        </p:spPr>
      </p:sp>
      <p:sp>
        <p:nvSpPr>
          <p:cNvPr id="19" name="Text 17"/>
          <p:cNvSpPr/>
          <p:nvPr/>
        </p:nvSpPr>
        <p:spPr>
          <a:xfrm>
            <a:off x="7189322" y="1576338"/>
            <a:ext cx="545132" cy="539496"/>
          </a:xfrm>
          <a:prstGeom prst="rect">
            <a:avLst/>
          </a:prstGeom>
          <a:noFill/>
        </p:spPr>
        <p:txBody>
          <a:bodyPr wrap="square" lIns="95250" tIns="95250" rIns="95250" bIns="95250" rtlCol="0" anchor="ctr">
            <a:spAutoFit/>
          </a:bodyPr>
          <a:lstStyle/>
          <a:p>
            <a:pPr marL="0" indent="0" algn="ctr">
              <a:lnSpc>
                <a:spcPct val="113000"/>
              </a:lnSpc>
              <a:spcBef>
                <a:spcPts val="375"/>
              </a:spcBef>
              <a:buNone/>
            </a:pPr>
            <a:r>
              <a:rPr lang="en-US" sz="187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03</a:t>
            </a:r>
            <a:endParaRPr lang="en-US" sz="1440" dirty="0"/>
          </a:p>
        </p:txBody>
      </p:sp>
      <p:sp>
        <p:nvSpPr>
          <p:cNvPr id="20" name="Text 18"/>
          <p:cNvSpPr/>
          <p:nvPr/>
        </p:nvSpPr>
        <p:spPr>
          <a:xfrm>
            <a:off x="6246653" y="2115834"/>
            <a:ext cx="2430470" cy="402336"/>
          </a:xfrm>
          <a:prstGeom prst="rect">
            <a:avLst/>
          </a:prstGeom>
          <a:noFill/>
        </p:spPr>
        <p:txBody>
          <a:bodyPr wrap="square" lIns="95250" tIns="95250" rIns="95250" bIns="95250" rtlCol="0" anchor="ctr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730" b="1" dirty="0">
                <a:solidFill>
                  <a:srgbClr val="3D4D8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尺度不变性与幂律分布的关系</a:t>
            </a:r>
            <a:endParaRPr lang="en-US" sz="1440" dirty="0"/>
          </a:p>
        </p:txBody>
      </p:sp>
      <p:sp>
        <p:nvSpPr>
          <p:cNvPr id="21" name="Text 19"/>
          <p:cNvSpPr/>
          <p:nvPr/>
        </p:nvSpPr>
        <p:spPr>
          <a:xfrm>
            <a:off x="6246653" y="2455328"/>
            <a:ext cx="2430470" cy="1234440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just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15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尺度不变性是幂律分布的一个重要特征。在幂律分布中，系统的组织形式会发生变化，从随机混乱逐渐过渡到更加有序的状态，这种变化过程也体现了尺度不变性的特点。</a:t>
            </a:r>
            <a:endParaRPr lang="en-US" sz="1440" dirty="0"/>
          </a:p>
        </p:txBody>
      </p:sp>
      <p:sp>
        <p:nvSpPr>
          <p:cNvPr id="22" name="Shape 20"/>
          <p:cNvSpPr/>
          <p:nvPr/>
        </p:nvSpPr>
        <p:spPr>
          <a:xfrm>
            <a:off x="4572000" y="982154"/>
            <a:ext cx="4261104" cy="182880"/>
          </a:xfrm>
          <a:custGeom>
            <a:avLst/>
            <a:gdLst/>
            <a:ahLst/>
            <a:cxnLst/>
            <a:rect l="l" t="t" r="r" b="b"/>
            <a:pathLst>
              <a:path w="4261104" h="182880">
                <a:moveTo>
                  <a:pt x="0" y="0"/>
                </a:moveTo>
                <a:moveTo>
                  <a:pt x="0" y="0"/>
                </a:moveTo>
                <a:lnTo>
                  <a:pt x="4261104" y="0"/>
                </a:lnTo>
                <a:lnTo>
                  <a:pt x="4261104" y="182880"/>
                </a:lnTo>
                <a:lnTo>
                  <a:pt x="0" y="182880"/>
                </a:lnTo>
                <a:close/>
              </a:path>
            </a:pathLst>
          </a:custGeom>
          <a:solidFill>
            <a:srgbClr val="0084FF">
              <a:alpha val="50000"/>
            </a:srgbClr>
          </a:solidFill>
        </p:spPr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4201" y="167085"/>
            <a:ext cx="8127999" cy="676656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13000"/>
              </a:lnSpc>
              <a:spcBef>
                <a:spcPts val="375"/>
              </a:spcBef>
              <a:buNone/>
            </a:pPr>
            <a:r>
              <a:rPr lang="en-US" sz="2590" b="1" dirty="0">
                <a:solidFill>
                  <a:srgbClr val="111D4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重整化群方法应用</a:t>
            </a:r>
            <a:endParaRPr lang="en-US" sz="1440" dirty="0"/>
          </a:p>
        </p:txBody>
      </p:sp>
      <p:sp>
        <p:nvSpPr>
          <p:cNvPr id="4" name="Text 1"/>
          <p:cNvSpPr/>
          <p:nvPr/>
        </p:nvSpPr>
        <p:spPr>
          <a:xfrm>
            <a:off x="3485040" y="1130659"/>
            <a:ext cx="3309781" cy="484632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13000"/>
              </a:lnSpc>
              <a:spcBef>
                <a:spcPts val="375"/>
              </a:spcBef>
              <a:buNone/>
            </a:pPr>
            <a:r>
              <a:rPr lang="en-US" sz="1585" b="1" dirty="0">
                <a:solidFill>
                  <a:srgbClr val="3D4D8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重整化群方法简介</a:t>
            </a:r>
            <a:endParaRPr lang="en-US" sz="1440" dirty="0"/>
          </a:p>
        </p:txBody>
      </p:sp>
      <p:sp>
        <p:nvSpPr>
          <p:cNvPr id="5" name="Text 2"/>
          <p:cNvSpPr/>
          <p:nvPr/>
        </p:nvSpPr>
        <p:spPr>
          <a:xfrm>
            <a:off x="3485040" y="1427243"/>
            <a:ext cx="5212080" cy="621792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just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15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重整化群方法是理论物理学中的一种工具，用于处理多尺度问题，特别是在探讨相变时。它通过逐步消除微观细节来揭示系统的整体行为。</a:t>
            </a:r>
            <a:endParaRPr lang="en-US" sz="1440" dirty="0"/>
          </a:p>
        </p:txBody>
      </p:sp>
      <p:sp>
        <p:nvSpPr>
          <p:cNvPr id="6" name="Text 3"/>
          <p:cNvSpPr/>
          <p:nvPr/>
        </p:nvSpPr>
        <p:spPr>
          <a:xfrm>
            <a:off x="3485040" y="2158619"/>
            <a:ext cx="4507439" cy="484632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13000"/>
              </a:lnSpc>
              <a:spcBef>
                <a:spcPts val="375"/>
              </a:spcBef>
              <a:buNone/>
            </a:pPr>
            <a:r>
              <a:rPr lang="en-US" sz="1585" b="1" dirty="0">
                <a:solidFill>
                  <a:srgbClr val="3D4D8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肯尼斯·威尔逊的贡献</a:t>
            </a:r>
            <a:endParaRPr lang="en-US" sz="1440" dirty="0"/>
          </a:p>
        </p:txBody>
      </p:sp>
      <p:sp>
        <p:nvSpPr>
          <p:cNvPr id="7" name="Text 4"/>
          <p:cNvSpPr/>
          <p:nvPr/>
        </p:nvSpPr>
        <p:spPr>
          <a:xfrm>
            <a:off x="3485040" y="2463259"/>
            <a:ext cx="5212080" cy="621792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just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15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肯尼斯·威尔逊利用重整化群方法为相变提供了一个统一框架，并成功预测了相关临界指数，这一成就对理解复杂系统的行为具有重要意义。</a:t>
            </a:r>
            <a:endParaRPr lang="en-US" sz="1440" dirty="0"/>
          </a:p>
        </p:txBody>
      </p:sp>
      <p:sp>
        <p:nvSpPr>
          <p:cNvPr id="8" name="Text 5"/>
          <p:cNvSpPr/>
          <p:nvPr/>
        </p:nvSpPr>
        <p:spPr>
          <a:xfrm>
            <a:off x="3485040" y="3194618"/>
            <a:ext cx="4861995" cy="484632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13000"/>
              </a:lnSpc>
              <a:spcBef>
                <a:spcPts val="375"/>
              </a:spcBef>
              <a:buNone/>
            </a:pPr>
            <a:r>
              <a:rPr lang="en-US" sz="1585" b="1" dirty="0">
                <a:solidFill>
                  <a:srgbClr val="3D4D8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重整化群方法的应用实例</a:t>
            </a:r>
            <a:endParaRPr lang="en-US" sz="1440" dirty="0"/>
          </a:p>
        </p:txBody>
      </p:sp>
      <p:sp>
        <p:nvSpPr>
          <p:cNvPr id="9" name="Text 6"/>
          <p:cNvSpPr/>
          <p:nvPr/>
        </p:nvSpPr>
        <p:spPr>
          <a:xfrm>
            <a:off x="3485040" y="3491058"/>
            <a:ext cx="5213718" cy="621792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just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15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重整化群方法不仅在理论物理中有广泛应用，还在其他领域如材料科学、生物学等得到了应用，帮助科学家更好地理解和预测复杂系统的行为。</a:t>
            </a:r>
            <a:endParaRPr lang="en-US" sz="1440" dirty="0"/>
          </a:p>
        </p:txBody>
      </p:sp>
      <p:pic>
        <p:nvPicPr>
          <p:cNvPr id="10" name="图片 9" descr="Rgkadano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395" y="1188085"/>
            <a:ext cx="2813050" cy="2889885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016287" y="1025211"/>
            <a:ext cx="1085027" cy="731520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4320" b="1" dirty="0">
                <a:solidFill>
                  <a:srgbClr val="2E3E7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08</a:t>
            </a:r>
            <a:endParaRPr lang="en-US" sz="1440" dirty="0"/>
          </a:p>
        </p:txBody>
      </p:sp>
      <p:sp>
        <p:nvSpPr>
          <p:cNvPr id="3" name="Text 1"/>
          <p:cNvSpPr/>
          <p:nvPr/>
        </p:nvSpPr>
        <p:spPr>
          <a:xfrm>
            <a:off x="395202" y="2205990"/>
            <a:ext cx="8342856" cy="731520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13000"/>
              </a:lnSpc>
              <a:spcBef>
                <a:spcPts val="375"/>
              </a:spcBef>
              <a:buNone/>
            </a:pPr>
            <a:r>
              <a:rPr lang="en-US" sz="2880" b="1" dirty="0">
                <a:solidFill>
                  <a:srgbClr val="3D4D8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幂律无处不在</a:t>
            </a:r>
            <a:endParaRPr lang="en-US" sz="1440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4201" y="167085"/>
            <a:ext cx="8127999" cy="676656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13000"/>
              </a:lnSpc>
              <a:spcBef>
                <a:spcPts val="375"/>
              </a:spcBef>
              <a:buNone/>
            </a:pPr>
            <a:r>
              <a:rPr lang="en-US" sz="2590" b="1" dirty="0">
                <a:solidFill>
                  <a:srgbClr val="111D4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普遍适用性探讨</a:t>
            </a:r>
            <a:endParaRPr lang="en-US" sz="1440" dirty="0"/>
          </a:p>
        </p:txBody>
      </p:sp>
      <p:sp>
        <p:nvSpPr>
          <p:cNvPr id="4" name="Text 1"/>
          <p:cNvSpPr/>
          <p:nvPr/>
        </p:nvSpPr>
        <p:spPr>
          <a:xfrm>
            <a:off x="3485040" y="1130659"/>
            <a:ext cx="3309781" cy="484632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13000"/>
              </a:lnSpc>
              <a:spcBef>
                <a:spcPts val="375"/>
              </a:spcBef>
              <a:buNone/>
            </a:pPr>
            <a:r>
              <a:rPr lang="en-US" sz="1585" b="1" dirty="0">
                <a:solidFill>
                  <a:srgbClr val="3D4D8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自然界的幂律现象</a:t>
            </a:r>
            <a:endParaRPr lang="en-US" sz="1440" dirty="0"/>
          </a:p>
        </p:txBody>
      </p:sp>
      <p:sp>
        <p:nvSpPr>
          <p:cNvPr id="5" name="Text 2"/>
          <p:cNvSpPr/>
          <p:nvPr/>
        </p:nvSpPr>
        <p:spPr>
          <a:xfrm>
            <a:off x="3485040" y="1427243"/>
            <a:ext cx="5212080" cy="621792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just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15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在自然界中，幂律分布广泛存在于地震规模、星系大小等现象中，揭示了自然系统内部结构的复杂性和自组织特性。</a:t>
            </a:r>
            <a:endParaRPr lang="en-US" sz="1440" dirty="0"/>
          </a:p>
        </p:txBody>
      </p:sp>
      <p:sp>
        <p:nvSpPr>
          <p:cNvPr id="6" name="Text 3"/>
          <p:cNvSpPr/>
          <p:nvPr/>
        </p:nvSpPr>
        <p:spPr>
          <a:xfrm>
            <a:off x="3485040" y="2158619"/>
            <a:ext cx="4507439" cy="484632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13000"/>
              </a:lnSpc>
              <a:spcBef>
                <a:spcPts val="375"/>
              </a:spcBef>
              <a:buNone/>
            </a:pPr>
            <a:r>
              <a:rPr lang="en-US" sz="1585" b="1" dirty="0">
                <a:solidFill>
                  <a:srgbClr val="3D4D8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社会网络中的幂律应用</a:t>
            </a:r>
            <a:endParaRPr lang="en-US" sz="1440" dirty="0"/>
          </a:p>
        </p:txBody>
      </p:sp>
      <p:sp>
        <p:nvSpPr>
          <p:cNvPr id="7" name="Text 4"/>
          <p:cNvSpPr/>
          <p:nvPr/>
        </p:nvSpPr>
        <p:spPr>
          <a:xfrm>
            <a:off x="3485040" y="2463259"/>
            <a:ext cx="5212080" cy="621792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just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15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社会网络分析显示，人际关系、信息传播等社会现象也遵循幂律分布，这有助于理解社交网络的形成和演化机制。</a:t>
            </a:r>
            <a:endParaRPr lang="en-US" sz="1440" dirty="0"/>
          </a:p>
        </p:txBody>
      </p:sp>
      <p:sp>
        <p:nvSpPr>
          <p:cNvPr id="8" name="Text 5"/>
          <p:cNvSpPr/>
          <p:nvPr/>
        </p:nvSpPr>
        <p:spPr>
          <a:xfrm>
            <a:off x="3485040" y="3194618"/>
            <a:ext cx="4861995" cy="484632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13000"/>
              </a:lnSpc>
              <a:spcBef>
                <a:spcPts val="375"/>
              </a:spcBef>
              <a:buNone/>
            </a:pPr>
            <a:r>
              <a:rPr lang="en-US" sz="1585" b="1" dirty="0">
                <a:solidFill>
                  <a:srgbClr val="3D4D8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经济领域的幂律规律</a:t>
            </a:r>
            <a:endParaRPr lang="en-US" sz="1440" dirty="0"/>
          </a:p>
        </p:txBody>
      </p:sp>
      <p:sp>
        <p:nvSpPr>
          <p:cNvPr id="9" name="Text 6"/>
          <p:cNvSpPr/>
          <p:nvPr/>
        </p:nvSpPr>
        <p:spPr>
          <a:xfrm>
            <a:off x="3485040" y="3491058"/>
            <a:ext cx="5213718" cy="621792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just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15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经济学中，公司规模、财富分配等现象同样展现出幂律特征，这些规律对于理解市场经济的动态变化具有重要意义。</a:t>
            </a:r>
            <a:endParaRPr lang="en-US" sz="1440" dirty="0"/>
          </a:p>
        </p:txBody>
      </p:sp>
      <p:pic>
        <p:nvPicPr>
          <p:cNvPr id="10" name="图片 9" descr="istockphoto-2160261130-1024x10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855" y="1615440"/>
            <a:ext cx="3121025" cy="207899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4201" y="167085"/>
            <a:ext cx="8127999" cy="676656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13000"/>
              </a:lnSpc>
              <a:spcBef>
                <a:spcPts val="375"/>
              </a:spcBef>
              <a:buNone/>
            </a:pPr>
            <a:r>
              <a:rPr lang="en-US" sz="2590" b="1" dirty="0">
                <a:solidFill>
                  <a:srgbClr val="111D4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网络形成机制研究</a:t>
            </a:r>
            <a:endParaRPr lang="en-US" sz="1440" dirty="0"/>
          </a:p>
        </p:txBody>
      </p:sp>
      <p:sp>
        <p:nvSpPr>
          <p:cNvPr id="3" name="Shape 1"/>
          <p:cNvSpPr/>
          <p:nvPr/>
        </p:nvSpPr>
        <p:spPr>
          <a:xfrm>
            <a:off x="695478" y="1030470"/>
            <a:ext cx="2516103" cy="3082559"/>
          </a:xfrm>
          <a:custGeom>
            <a:avLst/>
            <a:gdLst/>
            <a:ahLst/>
            <a:cxnLst/>
            <a:rect l="l" t="t" r="r" b="b"/>
            <a:pathLst>
              <a:path w="2516103" h="3082559">
                <a:moveTo>
                  <a:pt x="314513" y="0"/>
                </a:moveTo>
                <a:moveTo>
                  <a:pt x="314513" y="0"/>
                </a:moveTo>
                <a:lnTo>
                  <a:pt x="2516103" y="0"/>
                </a:lnTo>
                <a:lnTo>
                  <a:pt x="2516103" y="2760083"/>
                </a:lnTo>
                <a:quadBezTo>
                  <a:pt x="2516103" y="3082559"/>
                  <a:pt x="2201590" y="3082559"/>
                </a:quadBezTo>
                <a:lnTo>
                  <a:pt x="0" y="3082559"/>
                </a:lnTo>
                <a:lnTo>
                  <a:pt x="0" y="322476"/>
                </a:lnTo>
                <a:quadBezTo>
                  <a:pt x="0" y="0"/>
                  <a:pt x="314513" y="0"/>
                </a:quadBezTo>
                <a:close/>
              </a:path>
            </a:pathLst>
          </a:custGeom>
          <a:solidFill>
            <a:srgbClr val="0084FF">
              <a:alpha val="10000"/>
            </a:srgbClr>
          </a:solidFill>
        </p:spPr>
      </p:sp>
      <p:sp>
        <p:nvSpPr>
          <p:cNvPr id="4" name="Text 2"/>
          <p:cNvSpPr/>
          <p:nvPr/>
        </p:nvSpPr>
        <p:spPr>
          <a:xfrm>
            <a:off x="768630" y="1164778"/>
            <a:ext cx="1362233" cy="704088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13000"/>
              </a:lnSpc>
              <a:spcBef>
                <a:spcPts val="375"/>
              </a:spcBef>
              <a:buNone/>
            </a:pPr>
            <a:r>
              <a:rPr lang="en-US" sz="2735" b="1" dirty="0">
                <a:solidFill>
                  <a:srgbClr val="3D4D8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01</a:t>
            </a:r>
            <a:endParaRPr lang="en-US" sz="1440" dirty="0"/>
          </a:p>
        </p:txBody>
      </p:sp>
      <p:sp>
        <p:nvSpPr>
          <p:cNvPr id="5" name="Text 3"/>
          <p:cNvSpPr/>
          <p:nvPr/>
        </p:nvSpPr>
        <p:spPr>
          <a:xfrm>
            <a:off x="695478" y="1672786"/>
            <a:ext cx="2377440" cy="512064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13000"/>
              </a:lnSpc>
              <a:spcBef>
                <a:spcPts val="375"/>
              </a:spcBef>
              <a:buNone/>
            </a:pPr>
            <a:r>
              <a:rPr lang="en-US" sz="1730" b="1" dirty="0">
                <a:solidFill>
                  <a:srgbClr val="3D4D8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网络演化模型</a:t>
            </a:r>
            <a:endParaRPr lang="en-US" sz="1440" dirty="0"/>
          </a:p>
        </p:txBody>
      </p:sp>
      <p:sp>
        <p:nvSpPr>
          <p:cNvPr id="6" name="Text 4"/>
          <p:cNvSpPr/>
          <p:nvPr/>
        </p:nvSpPr>
        <p:spPr>
          <a:xfrm>
            <a:off x="695478" y="2184850"/>
            <a:ext cx="2516103" cy="1554480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just">
              <a:lnSpc>
                <a:spcPct val="108000"/>
              </a:lnSpc>
              <a:spcBef>
                <a:spcPts val="375"/>
              </a:spcBef>
              <a:buNone/>
            </a:pPr>
            <a:r>
              <a:rPr lang="en-US" sz="115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研究者们提出了多种网络演化模型，如随机图模型、小世界网络模型和无标度网络模型等，这些模型帮助我们理解复杂网络的形成过程及其背后的数学原理。</a:t>
            </a:r>
            <a:endParaRPr lang="en-US" sz="1440" dirty="0"/>
          </a:p>
        </p:txBody>
      </p:sp>
      <p:sp>
        <p:nvSpPr>
          <p:cNvPr id="7" name="Shape 5"/>
          <p:cNvSpPr/>
          <p:nvPr/>
        </p:nvSpPr>
        <p:spPr>
          <a:xfrm>
            <a:off x="3313949" y="1030470"/>
            <a:ext cx="2516103" cy="3082559"/>
          </a:xfrm>
          <a:custGeom>
            <a:avLst/>
            <a:gdLst/>
            <a:ahLst/>
            <a:cxnLst/>
            <a:rect l="l" t="t" r="r" b="b"/>
            <a:pathLst>
              <a:path w="2516103" h="3082559">
                <a:moveTo>
                  <a:pt x="314513" y="0"/>
                </a:moveTo>
                <a:moveTo>
                  <a:pt x="314513" y="0"/>
                </a:moveTo>
                <a:lnTo>
                  <a:pt x="2516103" y="0"/>
                </a:lnTo>
                <a:lnTo>
                  <a:pt x="2516103" y="2760083"/>
                </a:lnTo>
                <a:quadBezTo>
                  <a:pt x="2516103" y="3082559"/>
                  <a:pt x="2201590" y="3082559"/>
                </a:quadBezTo>
                <a:lnTo>
                  <a:pt x="0" y="3082559"/>
                </a:lnTo>
                <a:lnTo>
                  <a:pt x="0" y="322476"/>
                </a:lnTo>
                <a:quadBezTo>
                  <a:pt x="0" y="0"/>
                  <a:pt x="314513" y="0"/>
                </a:quadBezTo>
                <a:close/>
              </a:path>
            </a:pathLst>
          </a:custGeom>
          <a:solidFill>
            <a:srgbClr val="5196FF">
              <a:alpha val="10000"/>
            </a:srgbClr>
          </a:solidFill>
        </p:spPr>
      </p:sp>
      <p:sp>
        <p:nvSpPr>
          <p:cNvPr id="8" name="Text 6"/>
          <p:cNvSpPr/>
          <p:nvPr/>
        </p:nvSpPr>
        <p:spPr>
          <a:xfrm>
            <a:off x="3396245" y="1164778"/>
            <a:ext cx="1104990" cy="704088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13000"/>
              </a:lnSpc>
              <a:spcBef>
                <a:spcPts val="375"/>
              </a:spcBef>
              <a:buNone/>
            </a:pPr>
            <a:r>
              <a:rPr lang="en-US" sz="2735" b="1" dirty="0">
                <a:solidFill>
                  <a:srgbClr val="3D4D8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02</a:t>
            </a:r>
            <a:endParaRPr lang="en-US" sz="1440" dirty="0"/>
          </a:p>
        </p:txBody>
      </p:sp>
      <p:sp>
        <p:nvSpPr>
          <p:cNvPr id="9" name="Text 7"/>
          <p:cNvSpPr/>
          <p:nvPr/>
        </p:nvSpPr>
        <p:spPr>
          <a:xfrm>
            <a:off x="3313949" y="1672786"/>
            <a:ext cx="2377440" cy="512064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13000"/>
              </a:lnSpc>
              <a:spcBef>
                <a:spcPts val="375"/>
              </a:spcBef>
              <a:buNone/>
            </a:pPr>
            <a:r>
              <a:rPr lang="en-US" sz="1730" b="1" dirty="0">
                <a:solidFill>
                  <a:srgbClr val="3D4D8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择优连接机制</a:t>
            </a:r>
            <a:endParaRPr lang="en-US" sz="1440" dirty="0"/>
          </a:p>
        </p:txBody>
      </p:sp>
      <p:sp>
        <p:nvSpPr>
          <p:cNvPr id="10" name="Text 8"/>
          <p:cNvSpPr/>
          <p:nvPr/>
        </p:nvSpPr>
        <p:spPr>
          <a:xfrm>
            <a:off x="3313949" y="2184850"/>
            <a:ext cx="2516103" cy="1554480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just">
              <a:lnSpc>
                <a:spcPct val="108000"/>
              </a:lnSpc>
              <a:spcBef>
                <a:spcPts val="375"/>
              </a:spcBef>
              <a:buNone/>
            </a:pPr>
            <a:r>
              <a:rPr lang="en-US" sz="115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择优连接机制是解释幂律分布形成的一种理论，它指出新节点更倾向于与已有的连接数较多的节点建立链接，这种“富者更富”的现象在社交网络中尤为明显。</a:t>
            </a:r>
            <a:endParaRPr lang="en-US" sz="1440" dirty="0"/>
          </a:p>
        </p:txBody>
      </p:sp>
      <p:sp>
        <p:nvSpPr>
          <p:cNvPr id="11" name="Shape 9"/>
          <p:cNvSpPr/>
          <p:nvPr/>
        </p:nvSpPr>
        <p:spPr>
          <a:xfrm>
            <a:off x="5932420" y="1030470"/>
            <a:ext cx="2516103" cy="3082559"/>
          </a:xfrm>
          <a:custGeom>
            <a:avLst/>
            <a:gdLst/>
            <a:ahLst/>
            <a:cxnLst/>
            <a:rect l="l" t="t" r="r" b="b"/>
            <a:pathLst>
              <a:path w="2516103" h="3082559">
                <a:moveTo>
                  <a:pt x="314513" y="0"/>
                </a:moveTo>
                <a:moveTo>
                  <a:pt x="314513" y="0"/>
                </a:moveTo>
                <a:lnTo>
                  <a:pt x="2516103" y="0"/>
                </a:lnTo>
                <a:lnTo>
                  <a:pt x="2516103" y="2760083"/>
                </a:lnTo>
                <a:quadBezTo>
                  <a:pt x="2516103" y="3082559"/>
                  <a:pt x="2201590" y="3082559"/>
                </a:quadBezTo>
                <a:lnTo>
                  <a:pt x="0" y="3082559"/>
                </a:lnTo>
                <a:lnTo>
                  <a:pt x="0" y="322476"/>
                </a:lnTo>
                <a:quadBezTo>
                  <a:pt x="0" y="0"/>
                  <a:pt x="314513" y="0"/>
                </a:quadBezTo>
                <a:close/>
              </a:path>
            </a:pathLst>
          </a:custGeom>
          <a:solidFill>
            <a:srgbClr val="0084FF">
              <a:alpha val="10000"/>
            </a:srgbClr>
          </a:solidFill>
        </p:spPr>
      </p:sp>
      <p:sp>
        <p:nvSpPr>
          <p:cNvPr id="12" name="Text 10"/>
          <p:cNvSpPr/>
          <p:nvPr/>
        </p:nvSpPr>
        <p:spPr>
          <a:xfrm>
            <a:off x="6005572" y="1164778"/>
            <a:ext cx="1333989" cy="704088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13000"/>
              </a:lnSpc>
              <a:spcBef>
                <a:spcPts val="375"/>
              </a:spcBef>
              <a:buNone/>
            </a:pPr>
            <a:r>
              <a:rPr lang="en-US" sz="2735" b="1" dirty="0">
                <a:solidFill>
                  <a:srgbClr val="3D4D8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03</a:t>
            </a:r>
            <a:endParaRPr lang="en-US" sz="1440" dirty="0"/>
          </a:p>
        </p:txBody>
      </p:sp>
      <p:sp>
        <p:nvSpPr>
          <p:cNvPr id="13" name="Text 11"/>
          <p:cNvSpPr/>
          <p:nvPr/>
        </p:nvSpPr>
        <p:spPr>
          <a:xfrm>
            <a:off x="5932420" y="1672786"/>
            <a:ext cx="2377440" cy="512064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13000"/>
              </a:lnSpc>
              <a:spcBef>
                <a:spcPts val="375"/>
              </a:spcBef>
              <a:buNone/>
            </a:pPr>
            <a:r>
              <a:rPr lang="en-US" sz="1730" b="1" dirty="0">
                <a:solidFill>
                  <a:srgbClr val="3D4D8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自组织临界性</a:t>
            </a:r>
            <a:endParaRPr lang="en-US" sz="1440" dirty="0"/>
          </a:p>
        </p:txBody>
      </p:sp>
      <p:sp>
        <p:nvSpPr>
          <p:cNvPr id="14" name="Text 12"/>
          <p:cNvSpPr/>
          <p:nvPr/>
        </p:nvSpPr>
        <p:spPr>
          <a:xfrm>
            <a:off x="5932420" y="2184850"/>
            <a:ext cx="2516103" cy="1554480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just">
              <a:lnSpc>
                <a:spcPct val="108000"/>
              </a:lnSpc>
              <a:spcBef>
                <a:spcPts val="375"/>
              </a:spcBef>
              <a:buNone/>
            </a:pPr>
            <a:r>
              <a:rPr lang="en-US" sz="115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自组织临界性是指系统自发地调整自身以保持在一个临界点附近，此时系统表现出最大的多样性和适应能力，这一特性对于理解复杂网络的稳定性至关重要。</a:t>
            </a:r>
            <a:endParaRPr lang="en-US" sz="1440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028147" y="2311996"/>
            <a:ext cx="4313208" cy="1088136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13000"/>
              </a:lnSpc>
              <a:spcBef>
                <a:spcPts val="375"/>
              </a:spcBef>
              <a:buNone/>
            </a:pPr>
            <a:r>
              <a:rPr lang="en-US" sz="4750" b="1" dirty="0">
                <a:solidFill>
                  <a:srgbClr val="3D4D83">
                    <a:alpha val="1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THANKS！</a:t>
            </a:r>
            <a:endParaRPr lang="en-US" sz="1440" dirty="0"/>
          </a:p>
        </p:txBody>
      </p:sp>
      <p:sp>
        <p:nvSpPr>
          <p:cNvPr id="3" name="Text 1"/>
          <p:cNvSpPr/>
          <p:nvPr/>
        </p:nvSpPr>
        <p:spPr>
          <a:xfrm>
            <a:off x="1028147" y="2179408"/>
            <a:ext cx="3275888" cy="676656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3890" b="1" dirty="0">
                <a:solidFill>
                  <a:srgbClr val="3D4D8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感谢观看！</a:t>
            </a:r>
            <a:endParaRPr lang="en-US" sz="1440" dirty="0"/>
          </a:p>
        </p:txBody>
      </p:sp>
      <p:sp>
        <p:nvSpPr>
          <p:cNvPr id="4" name="Shape 2"/>
          <p:cNvSpPr/>
          <p:nvPr/>
        </p:nvSpPr>
        <p:spPr>
          <a:xfrm>
            <a:off x="1125047" y="1246062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80">
                <a:moveTo>
                  <a:pt x="91440" y="0"/>
                </a:moveTo>
                <a:moveTo>
                  <a:pt x="91440" y="0"/>
                </a:moveTo>
                <a:cubicBezTo>
                  <a:pt x="141907" y="0"/>
                  <a:pt x="182880" y="40973"/>
                  <a:pt x="182880" y="91440"/>
                </a:cubicBezTo>
                <a:cubicBezTo>
                  <a:pt x="182880" y="141907"/>
                  <a:pt x="141907" y="182880"/>
                  <a:pt x="91440" y="182880"/>
                </a:cubicBezTo>
                <a:cubicBezTo>
                  <a:pt x="40973" y="182880"/>
                  <a:pt x="0" y="141907"/>
                  <a:pt x="0" y="91440"/>
                </a:cubicBezTo>
                <a:cubicBezTo>
                  <a:pt x="0" y="40973"/>
                  <a:pt x="40973" y="0"/>
                  <a:pt x="91440" y="0"/>
                </a:cubicBezTo>
                <a:close/>
              </a:path>
            </a:pathLst>
          </a:custGeom>
          <a:solidFill>
            <a:srgbClr val="E6C585"/>
          </a:solidFill>
        </p:spPr>
      </p:sp>
      <p:sp>
        <p:nvSpPr>
          <p:cNvPr id="5" name="Shape 3"/>
          <p:cNvSpPr/>
          <p:nvPr/>
        </p:nvSpPr>
        <p:spPr>
          <a:xfrm>
            <a:off x="1478524" y="1246062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80">
                <a:moveTo>
                  <a:pt x="91440" y="0"/>
                </a:moveTo>
                <a:moveTo>
                  <a:pt x="91440" y="0"/>
                </a:moveTo>
                <a:cubicBezTo>
                  <a:pt x="141907" y="0"/>
                  <a:pt x="182880" y="40973"/>
                  <a:pt x="182880" y="91440"/>
                </a:cubicBezTo>
                <a:cubicBezTo>
                  <a:pt x="182880" y="141907"/>
                  <a:pt x="141907" y="182880"/>
                  <a:pt x="91440" y="182880"/>
                </a:cubicBezTo>
                <a:cubicBezTo>
                  <a:pt x="40973" y="182880"/>
                  <a:pt x="0" y="141907"/>
                  <a:pt x="0" y="91440"/>
                </a:cubicBezTo>
                <a:cubicBezTo>
                  <a:pt x="0" y="40973"/>
                  <a:pt x="40973" y="0"/>
                  <a:pt x="91440" y="0"/>
                </a:cubicBezTo>
                <a:close/>
              </a:path>
            </a:pathLst>
          </a:custGeom>
          <a:solidFill>
            <a:srgbClr val="B5D9AB"/>
          </a:solidFill>
        </p:spPr>
      </p:sp>
      <p:sp>
        <p:nvSpPr>
          <p:cNvPr id="6" name="Shape 4"/>
          <p:cNvSpPr/>
          <p:nvPr/>
        </p:nvSpPr>
        <p:spPr>
          <a:xfrm>
            <a:off x="1832002" y="1246062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80">
                <a:moveTo>
                  <a:pt x="91440" y="0"/>
                </a:moveTo>
                <a:moveTo>
                  <a:pt x="91440" y="0"/>
                </a:moveTo>
                <a:cubicBezTo>
                  <a:pt x="141907" y="0"/>
                  <a:pt x="182880" y="40973"/>
                  <a:pt x="182880" y="91440"/>
                </a:cubicBezTo>
                <a:cubicBezTo>
                  <a:pt x="182880" y="141907"/>
                  <a:pt x="141907" y="182880"/>
                  <a:pt x="91440" y="182880"/>
                </a:cubicBezTo>
                <a:cubicBezTo>
                  <a:pt x="40973" y="182880"/>
                  <a:pt x="0" y="141907"/>
                  <a:pt x="0" y="91440"/>
                </a:cubicBezTo>
                <a:cubicBezTo>
                  <a:pt x="0" y="40973"/>
                  <a:pt x="40973" y="0"/>
                  <a:pt x="91440" y="0"/>
                </a:cubicBezTo>
                <a:close/>
              </a:path>
            </a:pathLst>
          </a:custGeom>
          <a:solidFill>
            <a:srgbClr val="FAA1A3"/>
          </a:solid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016287" y="1025211"/>
            <a:ext cx="1085027" cy="731520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4320" b="1" dirty="0">
                <a:solidFill>
                  <a:srgbClr val="2E3E7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01</a:t>
            </a:r>
            <a:endParaRPr lang="en-US" sz="1440" dirty="0"/>
          </a:p>
        </p:txBody>
      </p:sp>
      <p:sp>
        <p:nvSpPr>
          <p:cNvPr id="3" name="Text 1"/>
          <p:cNvSpPr/>
          <p:nvPr/>
        </p:nvSpPr>
        <p:spPr>
          <a:xfrm>
            <a:off x="395202" y="2205990"/>
            <a:ext cx="8342856" cy="731520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13000"/>
              </a:lnSpc>
              <a:spcBef>
                <a:spcPts val="375"/>
              </a:spcBef>
              <a:buNone/>
            </a:pPr>
            <a:r>
              <a:rPr lang="en-US" sz="2880" b="1" dirty="0">
                <a:solidFill>
                  <a:srgbClr val="3D4D8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幂律与复杂网络</a:t>
            </a:r>
            <a:endParaRPr lang="en-US" sz="144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4201" y="167085"/>
            <a:ext cx="8127999" cy="676656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13000"/>
              </a:lnSpc>
              <a:spcBef>
                <a:spcPts val="375"/>
              </a:spcBef>
              <a:buNone/>
            </a:pPr>
            <a:r>
              <a:rPr lang="en-US" sz="2590" b="1" dirty="0">
                <a:solidFill>
                  <a:srgbClr val="111D4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幂律分布定义</a:t>
            </a:r>
            <a:endParaRPr lang="en-US" sz="1440" dirty="0"/>
          </a:p>
        </p:txBody>
      </p:sp>
      <p:sp>
        <p:nvSpPr>
          <p:cNvPr id="4" name="Text 1"/>
          <p:cNvSpPr/>
          <p:nvPr>
            <p:custDataLst>
              <p:tags r:id="rId2"/>
            </p:custDataLst>
          </p:nvPr>
        </p:nvSpPr>
        <p:spPr>
          <a:xfrm>
            <a:off x="455940" y="954523"/>
            <a:ext cx="2614983" cy="448056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730" b="1" dirty="0">
                <a:solidFill>
                  <a:srgbClr val="6A7AB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幂律分布的基本概念</a:t>
            </a:r>
            <a:endParaRPr lang="en-US" sz="1440" dirty="0"/>
          </a:p>
        </p:txBody>
      </p:sp>
      <p:sp>
        <p:nvSpPr>
          <p:cNvPr id="5" name="Text 2"/>
          <p:cNvSpPr/>
          <p:nvPr>
            <p:custDataLst>
              <p:tags r:id="rId3"/>
            </p:custDataLst>
          </p:nvPr>
        </p:nvSpPr>
        <p:spPr>
          <a:xfrm>
            <a:off x="3247889" y="1500390"/>
            <a:ext cx="2614983" cy="1280160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just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15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幂律分布通常在双对数坐标系下表现为一条直线，其斜率给出了幂指数。这种特性使得幂律分布在复杂网络分析中具有重要的应用价值。</a:t>
            </a:r>
            <a:endParaRPr lang="en-US" sz="1440" dirty="0"/>
          </a:p>
        </p:txBody>
      </p:sp>
      <p:sp>
        <p:nvSpPr>
          <p:cNvPr id="7" name="Text 3"/>
          <p:cNvSpPr/>
          <p:nvPr>
            <p:custDataLst>
              <p:tags r:id="rId4"/>
            </p:custDataLst>
          </p:nvPr>
        </p:nvSpPr>
        <p:spPr>
          <a:xfrm>
            <a:off x="3247889" y="954523"/>
            <a:ext cx="2614983" cy="448056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730" b="1" dirty="0">
                <a:solidFill>
                  <a:srgbClr val="6A7AB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幂律分布的数学表达</a:t>
            </a:r>
            <a:endParaRPr lang="en-US" sz="1440" dirty="0"/>
          </a:p>
        </p:txBody>
      </p:sp>
      <p:sp>
        <p:nvSpPr>
          <p:cNvPr id="8" name="Text 4"/>
          <p:cNvSpPr/>
          <p:nvPr>
            <p:custDataLst>
              <p:tags r:id="rId5"/>
            </p:custDataLst>
          </p:nvPr>
        </p:nvSpPr>
        <p:spPr>
          <a:xfrm>
            <a:off x="6031158" y="1500390"/>
            <a:ext cx="2656902" cy="1280160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just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15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幂律分布在许多领域都有广泛的应用，如城市人口分布、公司规模分布等。这些实例表明，幂律分布是描述复杂系统自组织行为的一个基本特征。</a:t>
            </a:r>
            <a:endParaRPr lang="en-US" sz="1440" dirty="0"/>
          </a:p>
        </p:txBody>
      </p:sp>
      <p:sp>
        <p:nvSpPr>
          <p:cNvPr id="10" name="Text 5"/>
          <p:cNvSpPr/>
          <p:nvPr>
            <p:custDataLst>
              <p:tags r:id="rId6"/>
            </p:custDataLst>
          </p:nvPr>
        </p:nvSpPr>
        <p:spPr>
          <a:xfrm>
            <a:off x="6031158" y="954523"/>
            <a:ext cx="2656902" cy="448056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730" b="1" dirty="0">
                <a:solidFill>
                  <a:srgbClr val="6A7AB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幂律分布的应用实例</a:t>
            </a:r>
            <a:endParaRPr lang="en-US" sz="1440" dirty="0"/>
          </a:p>
        </p:txBody>
      </p:sp>
      <p:sp>
        <p:nvSpPr>
          <p:cNvPr id="11" name="Text 6"/>
          <p:cNvSpPr/>
          <p:nvPr>
            <p:custDataLst>
              <p:tags r:id="rId7"/>
            </p:custDataLst>
          </p:nvPr>
        </p:nvSpPr>
        <p:spPr>
          <a:xfrm>
            <a:off x="455940" y="1500390"/>
            <a:ext cx="2614983" cy="1280160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just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15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幂律分布是一种概率分布，其中事件发生的频率与该事件规模的幂成反比。这种分布没有明显的峰值，意味着大多数情况下是小事件，但偶尔会有极大规模的事件发生。</a:t>
            </a:r>
            <a:endParaRPr lang="en-US" sz="1440" dirty="0"/>
          </a:p>
        </p:txBody>
      </p:sp>
      <p:pic>
        <p:nvPicPr>
          <p:cNvPr id="12" name="图片 11" descr="images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6341745" y="2777490"/>
            <a:ext cx="2240280" cy="1791970"/>
          </a:xfrm>
          <a:prstGeom prst="rect">
            <a:avLst/>
          </a:prstGeom>
        </p:spPr>
      </p:pic>
      <p:pic>
        <p:nvPicPr>
          <p:cNvPr id="14" name="图片 13" descr="linear_height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54070" y="2780665"/>
            <a:ext cx="2435860" cy="1704975"/>
          </a:xfrm>
          <a:prstGeom prst="rect">
            <a:avLst/>
          </a:prstGeom>
        </p:spPr>
      </p:pic>
      <p:pic>
        <p:nvPicPr>
          <p:cNvPr id="15" name="图片 14" descr="Long_tail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36575" y="2878455"/>
            <a:ext cx="2576195" cy="133921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4201" y="167085"/>
            <a:ext cx="8127999" cy="676656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13000"/>
              </a:lnSpc>
              <a:spcBef>
                <a:spcPts val="375"/>
              </a:spcBef>
              <a:buNone/>
            </a:pPr>
            <a:r>
              <a:rPr lang="en-US" sz="2590" b="1" dirty="0">
                <a:solidFill>
                  <a:srgbClr val="111D4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无尺度网络特性</a:t>
            </a:r>
            <a:endParaRPr lang="en-US" sz="1440" dirty="0"/>
          </a:p>
        </p:txBody>
      </p:sp>
      <p:sp>
        <p:nvSpPr>
          <p:cNvPr id="4" name="Text 1"/>
          <p:cNvSpPr/>
          <p:nvPr/>
        </p:nvSpPr>
        <p:spPr>
          <a:xfrm>
            <a:off x="3485040" y="1130659"/>
            <a:ext cx="3309781" cy="484632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13000"/>
              </a:lnSpc>
              <a:spcBef>
                <a:spcPts val="375"/>
              </a:spcBef>
              <a:buNone/>
            </a:pPr>
            <a:r>
              <a:rPr lang="en-US" sz="1585" b="1" dirty="0">
                <a:solidFill>
                  <a:srgbClr val="3D4D8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高度异质性</a:t>
            </a:r>
            <a:endParaRPr lang="en-US" sz="1440" dirty="0"/>
          </a:p>
        </p:txBody>
      </p:sp>
      <p:sp>
        <p:nvSpPr>
          <p:cNvPr id="5" name="Text 2"/>
          <p:cNvSpPr/>
          <p:nvPr/>
        </p:nvSpPr>
        <p:spPr>
          <a:xfrm>
            <a:off x="3485040" y="1427243"/>
            <a:ext cx="5212080" cy="621792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just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15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无尺度网络中，节点的连接度遵循幂律分布，导致网络结构呈现出显著的不均匀性，即少数枢纽节点拥有大量链接，而大多数节点仅有少量连接。</a:t>
            </a:r>
            <a:endParaRPr lang="en-US" sz="1440" dirty="0"/>
          </a:p>
        </p:txBody>
      </p:sp>
      <p:sp>
        <p:nvSpPr>
          <p:cNvPr id="6" name="Text 3"/>
          <p:cNvSpPr/>
          <p:nvPr/>
        </p:nvSpPr>
        <p:spPr>
          <a:xfrm>
            <a:off x="3485040" y="2158619"/>
            <a:ext cx="4507439" cy="484632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13000"/>
              </a:lnSpc>
              <a:spcBef>
                <a:spcPts val="375"/>
              </a:spcBef>
              <a:buNone/>
            </a:pPr>
            <a:r>
              <a:rPr lang="en-US" sz="1585" b="1" dirty="0">
                <a:solidFill>
                  <a:srgbClr val="3D4D8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鲁棒性与脆弱性并存</a:t>
            </a:r>
            <a:endParaRPr lang="en-US" sz="1440" dirty="0"/>
          </a:p>
        </p:txBody>
      </p:sp>
      <p:sp>
        <p:nvSpPr>
          <p:cNvPr id="7" name="Text 4"/>
          <p:cNvSpPr/>
          <p:nvPr/>
        </p:nvSpPr>
        <p:spPr>
          <a:xfrm>
            <a:off x="3485040" y="2463259"/>
            <a:ext cx="5212080" cy="621792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just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15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无尺度网络对随机故障具有高度的鲁棒性，因为移除普通节点不会对网络整体造成重大影响；然而，针对枢纽节点的攻击则可能迅速瓦解整个网络。</a:t>
            </a:r>
            <a:endParaRPr lang="en-US" sz="1440" dirty="0"/>
          </a:p>
        </p:txBody>
      </p:sp>
      <p:sp>
        <p:nvSpPr>
          <p:cNvPr id="8" name="Text 5"/>
          <p:cNvSpPr/>
          <p:nvPr/>
        </p:nvSpPr>
        <p:spPr>
          <a:xfrm>
            <a:off x="3485040" y="3194618"/>
            <a:ext cx="4861995" cy="484632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13000"/>
              </a:lnSpc>
              <a:spcBef>
                <a:spcPts val="375"/>
              </a:spcBef>
              <a:buNone/>
            </a:pPr>
            <a:r>
              <a:rPr lang="en-US" sz="1585" b="1" dirty="0">
                <a:solidFill>
                  <a:srgbClr val="3D4D8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自组织临界性</a:t>
            </a:r>
            <a:endParaRPr lang="en-US" sz="1440" dirty="0"/>
          </a:p>
        </p:txBody>
      </p:sp>
      <p:sp>
        <p:nvSpPr>
          <p:cNvPr id="9" name="Text 6"/>
          <p:cNvSpPr/>
          <p:nvPr/>
        </p:nvSpPr>
        <p:spPr>
          <a:xfrm>
            <a:off x="3485040" y="3491058"/>
            <a:ext cx="5213718" cy="621792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just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15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无尺度网络的形成往往伴随着自组织临界性现象，即网络在没有外部指令的情况下自发地调整自身结构，以达到一种动态平衡状态，展现出复杂系统的自适应能力。</a:t>
            </a:r>
            <a:endParaRPr lang="en-US" sz="1440" dirty="0"/>
          </a:p>
        </p:txBody>
      </p:sp>
      <p:pic>
        <p:nvPicPr>
          <p:cNvPr id="10" name="图片 9" descr="growtika-nGoCBxiaRO0-unsplash"/>
          <p:cNvPicPr>
            <a:picLocks noChangeAspect="1"/>
          </p:cNvPicPr>
          <p:nvPr/>
        </p:nvPicPr>
        <p:blipFill>
          <a:blip r:embed="rId2"/>
          <a:srcRect l="11176" t="-1562" r="18033" b="1128"/>
          <a:stretch>
            <a:fillRect/>
          </a:stretch>
        </p:blipFill>
        <p:spPr>
          <a:xfrm>
            <a:off x="581660" y="1615440"/>
            <a:ext cx="2600960" cy="207581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016287" y="1025211"/>
            <a:ext cx="1085027" cy="731520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4320" b="1" dirty="0">
                <a:solidFill>
                  <a:srgbClr val="2E3E7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02</a:t>
            </a:r>
            <a:endParaRPr lang="en-US" sz="1440" dirty="0"/>
          </a:p>
        </p:txBody>
      </p:sp>
      <p:sp>
        <p:nvSpPr>
          <p:cNvPr id="3" name="Text 1"/>
          <p:cNvSpPr/>
          <p:nvPr/>
        </p:nvSpPr>
        <p:spPr>
          <a:xfrm>
            <a:off x="395202" y="2205990"/>
            <a:ext cx="8342856" cy="731520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13000"/>
              </a:lnSpc>
              <a:spcBef>
                <a:spcPts val="375"/>
              </a:spcBef>
              <a:buNone/>
            </a:pPr>
            <a:r>
              <a:rPr lang="en-US" sz="2880" b="1" dirty="0">
                <a:solidFill>
                  <a:srgbClr val="3D4D8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帕累托与80/20定律</a:t>
            </a:r>
            <a:endParaRPr lang="en-US" sz="144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4201" y="167085"/>
            <a:ext cx="8127999" cy="676656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13000"/>
              </a:lnSpc>
              <a:spcBef>
                <a:spcPts val="375"/>
              </a:spcBef>
              <a:buNone/>
            </a:pPr>
            <a:r>
              <a:rPr lang="en-US" sz="2590" b="1" dirty="0">
                <a:solidFill>
                  <a:srgbClr val="111D4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帕累托原则解释</a:t>
            </a:r>
            <a:endParaRPr lang="en-US" sz="1440" dirty="0"/>
          </a:p>
        </p:txBody>
      </p:sp>
      <p:sp>
        <p:nvSpPr>
          <p:cNvPr id="3" name="Shape 1"/>
          <p:cNvSpPr/>
          <p:nvPr/>
        </p:nvSpPr>
        <p:spPr>
          <a:xfrm>
            <a:off x="695478" y="1030470"/>
            <a:ext cx="2516103" cy="3082559"/>
          </a:xfrm>
          <a:custGeom>
            <a:avLst/>
            <a:gdLst/>
            <a:ahLst/>
            <a:cxnLst/>
            <a:rect l="l" t="t" r="r" b="b"/>
            <a:pathLst>
              <a:path w="2516103" h="3082559">
                <a:moveTo>
                  <a:pt x="314513" y="0"/>
                </a:moveTo>
                <a:moveTo>
                  <a:pt x="314513" y="0"/>
                </a:moveTo>
                <a:lnTo>
                  <a:pt x="2516103" y="0"/>
                </a:lnTo>
                <a:lnTo>
                  <a:pt x="2516103" y="2760083"/>
                </a:lnTo>
                <a:quadBezTo>
                  <a:pt x="2516103" y="3082559"/>
                  <a:pt x="2201590" y="3082559"/>
                </a:quadBezTo>
                <a:lnTo>
                  <a:pt x="0" y="3082559"/>
                </a:lnTo>
                <a:lnTo>
                  <a:pt x="0" y="322476"/>
                </a:lnTo>
                <a:quadBezTo>
                  <a:pt x="0" y="0"/>
                  <a:pt x="314513" y="0"/>
                </a:quadBezTo>
                <a:close/>
              </a:path>
            </a:pathLst>
          </a:custGeom>
          <a:solidFill>
            <a:srgbClr val="0084FF">
              <a:alpha val="10000"/>
            </a:srgbClr>
          </a:solidFill>
        </p:spPr>
      </p:sp>
      <p:sp>
        <p:nvSpPr>
          <p:cNvPr id="4" name="Text 2"/>
          <p:cNvSpPr/>
          <p:nvPr/>
        </p:nvSpPr>
        <p:spPr>
          <a:xfrm>
            <a:off x="768630" y="1164778"/>
            <a:ext cx="1362233" cy="704088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13000"/>
              </a:lnSpc>
              <a:spcBef>
                <a:spcPts val="375"/>
              </a:spcBef>
              <a:buNone/>
            </a:pPr>
            <a:r>
              <a:rPr lang="en-US" sz="2735" b="1" dirty="0">
                <a:solidFill>
                  <a:srgbClr val="3D4D8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01</a:t>
            </a:r>
            <a:endParaRPr lang="en-US" sz="1440" dirty="0"/>
          </a:p>
        </p:txBody>
      </p:sp>
      <p:sp>
        <p:nvSpPr>
          <p:cNvPr id="5" name="Text 3"/>
          <p:cNvSpPr/>
          <p:nvPr/>
        </p:nvSpPr>
        <p:spPr>
          <a:xfrm>
            <a:off x="695478" y="1672786"/>
            <a:ext cx="2377440" cy="512064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13000"/>
              </a:lnSpc>
              <a:spcBef>
                <a:spcPts val="375"/>
              </a:spcBef>
              <a:buNone/>
            </a:pPr>
            <a:r>
              <a:rPr lang="en-US" sz="1730" b="1" dirty="0">
                <a:solidFill>
                  <a:srgbClr val="3D4D8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帕累托原则概述</a:t>
            </a:r>
            <a:endParaRPr lang="en-US" sz="1440" dirty="0"/>
          </a:p>
        </p:txBody>
      </p:sp>
      <p:sp>
        <p:nvSpPr>
          <p:cNvPr id="6" name="Text 4"/>
          <p:cNvSpPr/>
          <p:nvPr/>
        </p:nvSpPr>
        <p:spPr>
          <a:xfrm>
            <a:off x="695478" y="2184850"/>
            <a:ext cx="2516103" cy="1554480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just">
              <a:lnSpc>
                <a:spcPct val="108000"/>
              </a:lnSpc>
              <a:spcBef>
                <a:spcPts val="375"/>
              </a:spcBef>
              <a:buNone/>
            </a:pPr>
            <a:r>
              <a:rPr lang="en-US" sz="115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帕累托原则，又称80/20法则，揭示了在许多情况下，大约80%的效果来自于20%的原因，这一发现对于理解资源分配和效率提升具有重要意义。</a:t>
            </a:r>
            <a:endParaRPr lang="en-US" sz="1440" dirty="0"/>
          </a:p>
        </p:txBody>
      </p:sp>
      <p:sp>
        <p:nvSpPr>
          <p:cNvPr id="7" name="Shape 5"/>
          <p:cNvSpPr/>
          <p:nvPr/>
        </p:nvSpPr>
        <p:spPr>
          <a:xfrm>
            <a:off x="3313949" y="1030470"/>
            <a:ext cx="2516103" cy="3082559"/>
          </a:xfrm>
          <a:custGeom>
            <a:avLst/>
            <a:gdLst/>
            <a:ahLst/>
            <a:cxnLst/>
            <a:rect l="l" t="t" r="r" b="b"/>
            <a:pathLst>
              <a:path w="2516103" h="3082559">
                <a:moveTo>
                  <a:pt x="314513" y="0"/>
                </a:moveTo>
                <a:moveTo>
                  <a:pt x="314513" y="0"/>
                </a:moveTo>
                <a:lnTo>
                  <a:pt x="2516103" y="0"/>
                </a:lnTo>
                <a:lnTo>
                  <a:pt x="2516103" y="2760083"/>
                </a:lnTo>
                <a:quadBezTo>
                  <a:pt x="2516103" y="3082559"/>
                  <a:pt x="2201590" y="3082559"/>
                </a:quadBezTo>
                <a:lnTo>
                  <a:pt x="0" y="3082559"/>
                </a:lnTo>
                <a:lnTo>
                  <a:pt x="0" y="322476"/>
                </a:lnTo>
                <a:quadBezTo>
                  <a:pt x="0" y="0"/>
                  <a:pt x="314513" y="0"/>
                </a:quadBezTo>
                <a:close/>
              </a:path>
            </a:pathLst>
          </a:custGeom>
          <a:solidFill>
            <a:srgbClr val="5196FF">
              <a:alpha val="10000"/>
            </a:srgbClr>
          </a:solidFill>
        </p:spPr>
      </p:sp>
      <p:sp>
        <p:nvSpPr>
          <p:cNvPr id="8" name="Text 6"/>
          <p:cNvSpPr/>
          <p:nvPr/>
        </p:nvSpPr>
        <p:spPr>
          <a:xfrm>
            <a:off x="3396245" y="1164778"/>
            <a:ext cx="1104990" cy="704088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13000"/>
              </a:lnSpc>
              <a:spcBef>
                <a:spcPts val="375"/>
              </a:spcBef>
              <a:buNone/>
            </a:pPr>
            <a:r>
              <a:rPr lang="en-US" sz="2735" b="1" dirty="0">
                <a:solidFill>
                  <a:srgbClr val="3D4D8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02</a:t>
            </a:r>
            <a:endParaRPr lang="en-US" sz="1440" dirty="0"/>
          </a:p>
        </p:txBody>
      </p:sp>
      <p:sp>
        <p:nvSpPr>
          <p:cNvPr id="9" name="Text 7"/>
          <p:cNvSpPr/>
          <p:nvPr/>
        </p:nvSpPr>
        <p:spPr>
          <a:xfrm>
            <a:off x="3313949" y="1672786"/>
            <a:ext cx="2377440" cy="512064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13000"/>
              </a:lnSpc>
              <a:spcBef>
                <a:spcPts val="375"/>
              </a:spcBef>
              <a:buNone/>
            </a:pPr>
            <a:r>
              <a:rPr lang="en-US" sz="1730" b="1" dirty="0">
                <a:solidFill>
                  <a:srgbClr val="3D4D8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经济学与社会学影响</a:t>
            </a:r>
            <a:endParaRPr lang="en-US" sz="1440" dirty="0"/>
          </a:p>
        </p:txBody>
      </p:sp>
      <p:sp>
        <p:nvSpPr>
          <p:cNvPr id="10" name="Text 8"/>
          <p:cNvSpPr/>
          <p:nvPr/>
        </p:nvSpPr>
        <p:spPr>
          <a:xfrm>
            <a:off x="3313949" y="2184850"/>
            <a:ext cx="2516103" cy="1554480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just">
              <a:lnSpc>
                <a:spcPct val="108000"/>
              </a:lnSpc>
              <a:spcBef>
                <a:spcPts val="375"/>
              </a:spcBef>
              <a:buNone/>
            </a:pPr>
            <a:r>
              <a:rPr lang="en-US" sz="115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帕累托原则不仅在经济学中有着广泛应用，还深刻影响了社会学领域，帮助人们认识到少数关键因素往往能产生显著的影响，从而指导决策制定。</a:t>
            </a:r>
            <a:endParaRPr lang="en-US" sz="1440" dirty="0"/>
          </a:p>
        </p:txBody>
      </p:sp>
      <p:sp>
        <p:nvSpPr>
          <p:cNvPr id="11" name="Shape 9"/>
          <p:cNvSpPr/>
          <p:nvPr/>
        </p:nvSpPr>
        <p:spPr>
          <a:xfrm>
            <a:off x="5932420" y="1030470"/>
            <a:ext cx="2516103" cy="3082559"/>
          </a:xfrm>
          <a:custGeom>
            <a:avLst/>
            <a:gdLst/>
            <a:ahLst/>
            <a:cxnLst/>
            <a:rect l="l" t="t" r="r" b="b"/>
            <a:pathLst>
              <a:path w="2516103" h="3082559">
                <a:moveTo>
                  <a:pt x="314513" y="0"/>
                </a:moveTo>
                <a:moveTo>
                  <a:pt x="314513" y="0"/>
                </a:moveTo>
                <a:lnTo>
                  <a:pt x="2516103" y="0"/>
                </a:lnTo>
                <a:lnTo>
                  <a:pt x="2516103" y="2760083"/>
                </a:lnTo>
                <a:quadBezTo>
                  <a:pt x="2516103" y="3082559"/>
                  <a:pt x="2201590" y="3082559"/>
                </a:quadBezTo>
                <a:lnTo>
                  <a:pt x="0" y="3082559"/>
                </a:lnTo>
                <a:lnTo>
                  <a:pt x="0" y="322476"/>
                </a:lnTo>
                <a:quadBezTo>
                  <a:pt x="0" y="0"/>
                  <a:pt x="314513" y="0"/>
                </a:quadBezTo>
                <a:close/>
              </a:path>
            </a:pathLst>
          </a:custGeom>
          <a:solidFill>
            <a:srgbClr val="0084FF">
              <a:alpha val="10000"/>
            </a:srgbClr>
          </a:solidFill>
        </p:spPr>
      </p:sp>
      <p:sp>
        <p:nvSpPr>
          <p:cNvPr id="12" name="Text 10"/>
          <p:cNvSpPr/>
          <p:nvPr/>
        </p:nvSpPr>
        <p:spPr>
          <a:xfrm>
            <a:off x="6005572" y="1164778"/>
            <a:ext cx="1333989" cy="704088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13000"/>
              </a:lnSpc>
              <a:spcBef>
                <a:spcPts val="375"/>
              </a:spcBef>
              <a:buNone/>
            </a:pPr>
            <a:r>
              <a:rPr lang="en-US" sz="2735" b="1" dirty="0">
                <a:solidFill>
                  <a:srgbClr val="3D4D8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03</a:t>
            </a:r>
            <a:endParaRPr lang="en-US" sz="1440" dirty="0"/>
          </a:p>
        </p:txBody>
      </p:sp>
      <p:sp>
        <p:nvSpPr>
          <p:cNvPr id="13" name="Text 11"/>
          <p:cNvSpPr/>
          <p:nvPr/>
        </p:nvSpPr>
        <p:spPr>
          <a:xfrm>
            <a:off x="5932420" y="1672786"/>
            <a:ext cx="2377440" cy="512064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13000"/>
              </a:lnSpc>
              <a:spcBef>
                <a:spcPts val="375"/>
              </a:spcBef>
              <a:buNone/>
            </a:pPr>
            <a:r>
              <a:rPr lang="en-US" sz="1730" b="1" dirty="0">
                <a:solidFill>
                  <a:srgbClr val="3D4D8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实际应用案例</a:t>
            </a:r>
            <a:endParaRPr lang="en-US" sz="1440" dirty="0"/>
          </a:p>
        </p:txBody>
      </p:sp>
      <p:sp>
        <p:nvSpPr>
          <p:cNvPr id="14" name="Text 12"/>
          <p:cNvSpPr/>
          <p:nvPr/>
        </p:nvSpPr>
        <p:spPr>
          <a:xfrm>
            <a:off x="5932420" y="2184850"/>
            <a:ext cx="2516103" cy="1554480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just">
              <a:lnSpc>
                <a:spcPct val="108000"/>
              </a:lnSpc>
              <a:spcBef>
                <a:spcPts val="375"/>
              </a:spcBef>
              <a:buNone/>
            </a:pPr>
            <a:r>
              <a:rPr lang="en-US" sz="115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帕累托原则被广泛应用于企业管理、市场营销等多个领域，通过识别并优化那20%的关键因素，企业能够更有效地提升业绩和竞争力。</a:t>
            </a:r>
            <a:endParaRPr lang="en-US" sz="144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4201" y="167085"/>
            <a:ext cx="8127999" cy="676656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13000"/>
              </a:lnSpc>
              <a:spcBef>
                <a:spcPts val="375"/>
              </a:spcBef>
              <a:buNone/>
            </a:pPr>
            <a:r>
              <a:rPr lang="en-US" sz="2590" b="1" dirty="0">
                <a:solidFill>
                  <a:srgbClr val="111D4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经济学和社会学影响</a:t>
            </a:r>
            <a:endParaRPr lang="en-US" sz="1440" dirty="0"/>
          </a:p>
        </p:txBody>
      </p:sp>
      <p:sp>
        <p:nvSpPr>
          <p:cNvPr id="3" name="Shape 1"/>
          <p:cNvSpPr/>
          <p:nvPr/>
        </p:nvSpPr>
        <p:spPr>
          <a:xfrm>
            <a:off x="603401" y="1099566"/>
            <a:ext cx="7497539" cy="1021473"/>
          </a:xfrm>
          <a:custGeom>
            <a:avLst/>
            <a:gdLst/>
            <a:ahLst/>
            <a:cxnLst/>
            <a:rect l="l" t="t" r="r" b="b"/>
            <a:pathLst>
              <a:path w="7497539" h="1021473">
                <a:moveTo>
                  <a:pt x="127684" y="0"/>
                </a:moveTo>
                <a:moveTo>
                  <a:pt x="127684" y="0"/>
                </a:moveTo>
                <a:lnTo>
                  <a:pt x="7369855" y="0"/>
                </a:lnTo>
                <a:quadBezTo>
                  <a:pt x="7497539" y="0"/>
                  <a:pt x="7497539" y="127684"/>
                </a:quadBezTo>
                <a:lnTo>
                  <a:pt x="7497539" y="893789"/>
                </a:lnTo>
                <a:quadBezTo>
                  <a:pt x="7497539" y="1021473"/>
                  <a:pt x="7369855" y="1021473"/>
                </a:quadBezTo>
                <a:lnTo>
                  <a:pt x="127684" y="1021473"/>
                </a:lnTo>
                <a:quadBezTo>
                  <a:pt x="0" y="1021473"/>
                  <a:pt x="0" y="893789"/>
                </a:quadBezTo>
                <a:lnTo>
                  <a:pt x="0" y="127684"/>
                </a:lnTo>
                <a:quadBezTo>
                  <a:pt x="0" y="0"/>
                  <a:pt x="127684" y="0"/>
                </a:quadBezTo>
                <a:close/>
              </a:path>
            </a:pathLst>
          </a:custGeom>
          <a:solidFill>
            <a:srgbClr val="E1E1E1">
              <a:alpha val="20000"/>
            </a:srgbClr>
          </a:solidFill>
        </p:spPr>
      </p:sp>
      <p:sp>
        <p:nvSpPr>
          <p:cNvPr id="4" name="Shape 2"/>
          <p:cNvSpPr/>
          <p:nvPr/>
        </p:nvSpPr>
        <p:spPr>
          <a:xfrm>
            <a:off x="603401" y="3263375"/>
            <a:ext cx="7497539" cy="914400"/>
          </a:xfrm>
          <a:custGeom>
            <a:avLst/>
            <a:gdLst/>
            <a:ahLst/>
            <a:cxnLst/>
            <a:rect l="l" t="t" r="r" b="b"/>
            <a:pathLst>
              <a:path w="7497539" h="914400">
                <a:moveTo>
                  <a:pt x="114300" y="0"/>
                </a:moveTo>
                <a:moveTo>
                  <a:pt x="114300" y="0"/>
                </a:moveTo>
                <a:lnTo>
                  <a:pt x="7383239" y="0"/>
                </a:lnTo>
                <a:quadBezTo>
                  <a:pt x="7497539" y="0"/>
                  <a:pt x="7497539" y="114300"/>
                </a:quadBezTo>
                <a:lnTo>
                  <a:pt x="7497539" y="800100"/>
                </a:lnTo>
                <a:quadBezTo>
                  <a:pt x="7497539" y="914400"/>
                  <a:pt x="7383239" y="914400"/>
                </a:quadBezTo>
                <a:lnTo>
                  <a:pt x="114300" y="914400"/>
                </a:lnTo>
                <a:quadBezTo>
                  <a:pt x="0" y="914400"/>
                  <a:pt x="0" y="800100"/>
                </a:quadBezTo>
                <a:lnTo>
                  <a:pt x="0" y="114300"/>
                </a:lnTo>
                <a:quadBezTo>
                  <a:pt x="0" y="0"/>
                  <a:pt x="114300" y="0"/>
                </a:quadBezTo>
                <a:close/>
              </a:path>
            </a:pathLst>
          </a:custGeom>
          <a:solidFill>
            <a:srgbClr val="E1E1E1">
              <a:alpha val="20000"/>
            </a:srgbClr>
          </a:solidFill>
        </p:spPr>
      </p:sp>
      <p:sp>
        <p:nvSpPr>
          <p:cNvPr id="5" name="Shape 3"/>
          <p:cNvSpPr/>
          <p:nvPr/>
        </p:nvSpPr>
        <p:spPr>
          <a:xfrm rot="-8100000">
            <a:off x="8148204" y="3558047"/>
            <a:ext cx="325055" cy="325055"/>
          </a:xfrm>
          <a:custGeom>
            <a:avLst/>
            <a:gdLst/>
            <a:ahLst/>
            <a:cxnLst/>
            <a:rect l="l" t="t" r="r" b="b"/>
            <a:pathLst>
              <a:path w="325055" h="325055">
                <a:moveTo>
                  <a:pt x="0" y="0"/>
                </a:moveTo>
                <a:moveTo>
                  <a:pt x="0" y="0"/>
                </a:moveTo>
                <a:lnTo>
                  <a:pt x="0" y="325055"/>
                </a:lnTo>
                <a:lnTo>
                  <a:pt x="325055" y="325055"/>
                </a:lnTo>
                <a:close/>
              </a:path>
            </a:pathLst>
          </a:custGeom>
          <a:solidFill>
            <a:srgbClr val="E1E1E1">
              <a:alpha val="20000"/>
            </a:srgbClr>
          </a:solidFill>
        </p:spPr>
      </p:sp>
      <p:sp>
        <p:nvSpPr>
          <p:cNvPr id="6" name="Shape 4"/>
          <p:cNvSpPr/>
          <p:nvPr/>
        </p:nvSpPr>
        <p:spPr>
          <a:xfrm>
            <a:off x="603401" y="2248391"/>
            <a:ext cx="7497539" cy="914400"/>
          </a:xfrm>
          <a:custGeom>
            <a:avLst/>
            <a:gdLst/>
            <a:ahLst/>
            <a:cxnLst/>
            <a:rect l="l" t="t" r="r" b="b"/>
            <a:pathLst>
              <a:path w="7497539" h="914400">
                <a:moveTo>
                  <a:pt x="114300" y="0"/>
                </a:moveTo>
                <a:moveTo>
                  <a:pt x="114300" y="0"/>
                </a:moveTo>
                <a:lnTo>
                  <a:pt x="7383239" y="0"/>
                </a:lnTo>
                <a:quadBezTo>
                  <a:pt x="7497539" y="0"/>
                  <a:pt x="7497539" y="114300"/>
                </a:quadBezTo>
                <a:lnTo>
                  <a:pt x="7497539" y="800100"/>
                </a:lnTo>
                <a:quadBezTo>
                  <a:pt x="7497539" y="914400"/>
                  <a:pt x="7383239" y="914400"/>
                </a:quadBezTo>
                <a:lnTo>
                  <a:pt x="114300" y="914400"/>
                </a:lnTo>
                <a:quadBezTo>
                  <a:pt x="0" y="914400"/>
                  <a:pt x="0" y="800100"/>
                </a:quadBezTo>
                <a:lnTo>
                  <a:pt x="0" y="114300"/>
                </a:lnTo>
                <a:quadBezTo>
                  <a:pt x="0" y="0"/>
                  <a:pt x="114300" y="0"/>
                </a:quadBezTo>
                <a:close/>
              </a:path>
            </a:pathLst>
          </a:custGeom>
          <a:solidFill>
            <a:srgbClr val="E1E1E1">
              <a:alpha val="20000"/>
            </a:srgbClr>
          </a:solidFill>
        </p:spPr>
      </p:sp>
      <p:sp>
        <p:nvSpPr>
          <p:cNvPr id="7" name="Shape 5"/>
          <p:cNvSpPr/>
          <p:nvPr/>
        </p:nvSpPr>
        <p:spPr>
          <a:xfrm rot="-8100000">
            <a:off x="8148223" y="2543063"/>
            <a:ext cx="325055" cy="325055"/>
          </a:xfrm>
          <a:custGeom>
            <a:avLst/>
            <a:gdLst/>
            <a:ahLst/>
            <a:cxnLst/>
            <a:rect l="l" t="t" r="r" b="b"/>
            <a:pathLst>
              <a:path w="325055" h="325055">
                <a:moveTo>
                  <a:pt x="0" y="0"/>
                </a:moveTo>
                <a:moveTo>
                  <a:pt x="0" y="0"/>
                </a:moveTo>
                <a:lnTo>
                  <a:pt x="0" y="325055"/>
                </a:lnTo>
                <a:lnTo>
                  <a:pt x="325055" y="325055"/>
                </a:lnTo>
                <a:close/>
              </a:path>
            </a:pathLst>
          </a:custGeom>
          <a:solidFill>
            <a:srgbClr val="E1E1E1">
              <a:alpha val="20000"/>
            </a:srgbClr>
          </a:solidFill>
        </p:spPr>
      </p:sp>
      <p:sp>
        <p:nvSpPr>
          <p:cNvPr id="8" name="Shape 6"/>
          <p:cNvSpPr/>
          <p:nvPr/>
        </p:nvSpPr>
        <p:spPr>
          <a:xfrm rot="-8100000">
            <a:off x="8148185" y="1394239"/>
            <a:ext cx="325055" cy="325055"/>
          </a:xfrm>
          <a:custGeom>
            <a:avLst/>
            <a:gdLst/>
            <a:ahLst/>
            <a:cxnLst/>
            <a:rect l="l" t="t" r="r" b="b"/>
            <a:pathLst>
              <a:path w="325055" h="325055">
                <a:moveTo>
                  <a:pt x="0" y="0"/>
                </a:moveTo>
                <a:moveTo>
                  <a:pt x="0" y="0"/>
                </a:moveTo>
                <a:lnTo>
                  <a:pt x="0" y="325055"/>
                </a:lnTo>
                <a:lnTo>
                  <a:pt x="325055" y="325055"/>
                </a:lnTo>
                <a:close/>
              </a:path>
            </a:pathLst>
          </a:custGeom>
          <a:solidFill>
            <a:srgbClr val="E1E1E1">
              <a:alpha val="20000"/>
            </a:srgbClr>
          </a:solidFill>
        </p:spPr>
      </p:sp>
      <p:sp>
        <p:nvSpPr>
          <p:cNvPr id="9" name="Text 7"/>
          <p:cNvSpPr/>
          <p:nvPr/>
        </p:nvSpPr>
        <p:spPr>
          <a:xfrm>
            <a:off x="834307" y="1323749"/>
            <a:ext cx="2845133" cy="573106"/>
          </a:xfrm>
          <a:prstGeom prst="rect">
            <a:avLst/>
          </a:prstGeom>
          <a:noFill/>
        </p:spPr>
        <p:txBody>
          <a:bodyPr wrap="square" lIns="95250" tIns="95250" rIns="95250" bIns="95250" rtlCol="0" anchor="ctr">
            <a:sp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1730" b="1" dirty="0">
                <a:solidFill>
                  <a:srgbClr val="3D4D8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帕累托原则的广泛应用</a:t>
            </a:r>
            <a:endParaRPr lang="en-US" sz="1440" dirty="0"/>
          </a:p>
        </p:txBody>
      </p:sp>
      <p:sp>
        <p:nvSpPr>
          <p:cNvPr id="10" name="Text 8"/>
          <p:cNvSpPr/>
          <p:nvPr/>
        </p:nvSpPr>
        <p:spPr>
          <a:xfrm>
            <a:off x="3586576" y="1099566"/>
            <a:ext cx="4333133" cy="914400"/>
          </a:xfrm>
          <a:prstGeom prst="rect">
            <a:avLst/>
          </a:prstGeom>
          <a:noFill/>
        </p:spPr>
        <p:txBody>
          <a:bodyPr wrap="square" lIns="95250" tIns="95250" rIns="95250" bIns="95250" rtlCol="0" anchor="ctr">
            <a:spAutoFit/>
          </a:bodyPr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01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帕累托原则，即80/20法则，揭示了在许多领域内少数因素产生大部分效果的现象。这一原则不仅适用于经济学，还广泛应用于管理学、社会学等多个学科，指导着资源分配和决策制定。</a:t>
            </a:r>
            <a:endParaRPr lang="en-US" sz="1440" dirty="0"/>
          </a:p>
        </p:txBody>
      </p:sp>
      <p:sp>
        <p:nvSpPr>
          <p:cNvPr id="11" name="Text 9"/>
          <p:cNvSpPr/>
          <p:nvPr/>
        </p:nvSpPr>
        <p:spPr>
          <a:xfrm>
            <a:off x="834307" y="2409000"/>
            <a:ext cx="2531059" cy="593182"/>
          </a:xfrm>
          <a:prstGeom prst="rect">
            <a:avLst/>
          </a:prstGeom>
          <a:noFill/>
        </p:spPr>
        <p:txBody>
          <a:bodyPr wrap="square" lIns="95250" tIns="95250" rIns="95250" bIns="95250" rtlCol="0" anchor="ctr">
            <a:spAutoFit/>
          </a:bodyPr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730" b="1" dirty="0">
                <a:solidFill>
                  <a:srgbClr val="3D4D8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社会不平等的量化分析</a:t>
            </a:r>
            <a:endParaRPr lang="en-US" sz="1440" dirty="0"/>
          </a:p>
        </p:txBody>
      </p:sp>
      <p:sp>
        <p:nvSpPr>
          <p:cNvPr id="12" name="Text 10"/>
          <p:cNvSpPr/>
          <p:nvPr/>
        </p:nvSpPr>
        <p:spPr>
          <a:xfrm>
            <a:off x="3586576" y="2248391"/>
            <a:ext cx="4333133" cy="914400"/>
          </a:xfrm>
          <a:prstGeom prst="rect">
            <a:avLst/>
          </a:prstGeom>
          <a:noFill/>
        </p:spPr>
        <p:txBody>
          <a:bodyPr wrap="square" lIns="95250" tIns="95250" rIns="95250" bIns="95250" rtlCol="0" anchor="ctr">
            <a:spAutoFit/>
          </a:bodyPr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01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通过应用帕累托原则，社会科学家能够量化分析社会不平等现象，如财富和收入分配的不均衡。这种分析有助于理解社会结构，为政策制定提供科学依据，促进社会公平与正义。</a:t>
            </a:r>
            <a:endParaRPr lang="en-US" sz="1440" dirty="0"/>
          </a:p>
        </p:txBody>
      </p:sp>
      <p:sp>
        <p:nvSpPr>
          <p:cNvPr id="13" name="Text 11"/>
          <p:cNvSpPr/>
          <p:nvPr/>
        </p:nvSpPr>
        <p:spPr>
          <a:xfrm>
            <a:off x="834307" y="3434022"/>
            <a:ext cx="2530145" cy="573106"/>
          </a:xfrm>
          <a:prstGeom prst="rect">
            <a:avLst/>
          </a:prstGeom>
          <a:noFill/>
        </p:spPr>
        <p:txBody>
          <a:bodyPr wrap="square" lIns="95250" tIns="95250" rIns="95250" bIns="95250" rtlCol="0" anchor="ctr">
            <a:sp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1730" b="1" dirty="0">
                <a:solidFill>
                  <a:srgbClr val="3D4D8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经济学中的精确科学追求</a:t>
            </a:r>
            <a:endParaRPr lang="en-US" sz="1440" dirty="0"/>
          </a:p>
        </p:txBody>
      </p:sp>
      <p:sp>
        <p:nvSpPr>
          <p:cNvPr id="14" name="Text 12"/>
          <p:cNvSpPr/>
          <p:nvPr/>
        </p:nvSpPr>
        <p:spPr>
          <a:xfrm>
            <a:off x="3586576" y="3263375"/>
            <a:ext cx="4333133" cy="914400"/>
          </a:xfrm>
          <a:prstGeom prst="rect">
            <a:avLst/>
          </a:prstGeom>
          <a:noFill/>
        </p:spPr>
        <p:txBody>
          <a:bodyPr wrap="square" lIns="95250" tIns="95250" rIns="95250" bIns="95250" rtlCol="0" anchor="ctr">
            <a:spAutoFit/>
          </a:bodyPr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01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帕累托的工作标志着经济学向一门精确科学的转变。他试图通过数学模型和统计方法来揭示经济规律，这种方法对后来的经济学家产生了深远影响，推动了经济学理论的发展和完善。</a:t>
            </a:r>
            <a:endParaRPr lang="en-US" sz="144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016287" y="1025211"/>
            <a:ext cx="1085027" cy="731520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4320" b="1" dirty="0">
                <a:solidFill>
                  <a:srgbClr val="2E3E7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03</a:t>
            </a:r>
            <a:endParaRPr lang="en-US" sz="1440" dirty="0"/>
          </a:p>
        </p:txBody>
      </p:sp>
      <p:sp>
        <p:nvSpPr>
          <p:cNvPr id="3" name="Text 1"/>
          <p:cNvSpPr/>
          <p:nvPr/>
        </p:nvSpPr>
        <p:spPr>
          <a:xfrm>
            <a:off x="395202" y="2205990"/>
            <a:ext cx="8342856" cy="731520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13000"/>
              </a:lnSpc>
              <a:spcBef>
                <a:spcPts val="375"/>
              </a:spcBef>
              <a:buNone/>
            </a:pPr>
            <a:r>
              <a:rPr lang="en-US" sz="2880" b="1" dirty="0">
                <a:solidFill>
                  <a:srgbClr val="3D4D8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幂律分布与度指数</a:t>
            </a:r>
            <a:endParaRPr lang="en-US" sz="1440" dirty="0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DIAGRAM_VIRTUALLY_FRAME" val="{&quot;height&quot;:197.4240157480315,&quot;left&quot;:76.12070866141732,&quot;top&quot;:138.94448818897638,&quot;width&quot;:643.8792913385827}"/>
</p:tagLst>
</file>

<file path=ppt/tags/tag10.xml><?xml version="1.0" encoding="utf-8"?>
<p:tagLst xmlns:p="http://schemas.openxmlformats.org/presentationml/2006/main">
  <p:tag name="KSO_WM_DIAGRAM_VIRTUALLY_FRAME" val="{&quot;height&quot;:197.4240157480315,&quot;left&quot;:76.12070866141732,&quot;top&quot;:138.94448818897638,&quot;width&quot;:643.8792913385827}"/>
</p:tagLst>
</file>

<file path=ppt/tags/tag11.xml><?xml version="1.0" encoding="utf-8"?>
<p:tagLst xmlns:p="http://schemas.openxmlformats.org/presentationml/2006/main">
  <p:tag name="KSO_WM_DIAGRAM_VIRTUALLY_FRAME" val="{&quot;height&quot;:197.4240157480315,&quot;left&quot;:76.12070866141732,&quot;top&quot;:138.94448818897638,&quot;width&quot;:643.8792913385827}"/>
</p:tagLst>
</file>

<file path=ppt/tags/tag12.xml><?xml version="1.0" encoding="utf-8"?>
<p:tagLst xmlns:p="http://schemas.openxmlformats.org/presentationml/2006/main">
  <p:tag name="KSO_WM_DIAGRAM_VIRTUALLY_FRAME" val="{&quot;height&quot;:197.4240157480315,&quot;left&quot;:76.12070866141732,&quot;top&quot;:138.94448818897638,&quot;width&quot;:643.8792913385827}"/>
</p:tagLst>
</file>

<file path=ppt/tags/tag13.xml><?xml version="1.0" encoding="utf-8"?>
<p:tagLst xmlns:p="http://schemas.openxmlformats.org/presentationml/2006/main">
  <p:tag name="KSO_WM_DIAGRAM_VIRTUALLY_FRAME" val="{&quot;height&quot;:197.4240157480315,&quot;left&quot;:76.12070866141732,&quot;top&quot;:138.94448818897638,&quot;width&quot;:643.8792913385827}"/>
</p:tagLst>
</file>

<file path=ppt/tags/tag14.xml><?xml version="1.0" encoding="utf-8"?>
<p:tagLst xmlns:p="http://schemas.openxmlformats.org/presentationml/2006/main">
  <p:tag name="KSO_WM_DIAGRAM_VIRTUALLY_FRAME" val="{&quot;height&quot;:197.4240157480315,&quot;left&quot;:76.12070866141732,&quot;top&quot;:138.94448818897638,&quot;width&quot;:643.8792913385827}"/>
</p:tagLst>
</file>

<file path=ppt/tags/tag15.xml><?xml version="1.0" encoding="utf-8"?>
<p:tagLst xmlns:p="http://schemas.openxmlformats.org/presentationml/2006/main">
  <p:tag name="KSO_WM_DIAGRAM_VIRTUALLY_FRAME" val="{&quot;height&quot;:197.4240157480315,&quot;left&quot;:76.12070866141732,&quot;top&quot;:138.94448818897638,&quot;width&quot;:643.8792913385827}"/>
</p:tagLst>
</file>

<file path=ppt/tags/tag16.xml><?xml version="1.0" encoding="utf-8"?>
<p:tagLst xmlns:p="http://schemas.openxmlformats.org/presentationml/2006/main">
  <p:tag name="KSO_WM_DIAGRAM_VIRTUALLY_FRAME" val="{&quot;height&quot;:197.4240157480315,&quot;left&quot;:76.12070866141732,&quot;top&quot;:138.94448818897638,&quot;width&quot;:643.8792913385827}"/>
</p:tagLst>
</file>

<file path=ppt/tags/tag17.xml><?xml version="1.0" encoding="utf-8"?>
<p:tagLst xmlns:p="http://schemas.openxmlformats.org/presentationml/2006/main">
  <p:tag name="KSO_WM_DIAGRAM_VIRTUALLY_FRAME" val="{&quot;height&quot;:284.6407086614173,&quot;left&quot;:35.9007874015748,&quot;top&quot;:75.15929133858268,&quot;width&quot;:648.1984251968504}"/>
</p:tagLst>
</file>

<file path=ppt/tags/tag18.xml><?xml version="1.0" encoding="utf-8"?>
<p:tagLst xmlns:p="http://schemas.openxmlformats.org/presentationml/2006/main">
  <p:tag name="KSO_WM_DIAGRAM_VIRTUALLY_FRAME" val="{&quot;height&quot;:284.6407086614173,&quot;left&quot;:35.9007874015748,&quot;top&quot;:75.15929133858268,&quot;width&quot;:648.1984251968504}"/>
</p:tagLst>
</file>

<file path=ppt/tags/tag19.xml><?xml version="1.0" encoding="utf-8"?>
<p:tagLst xmlns:p="http://schemas.openxmlformats.org/presentationml/2006/main">
  <p:tag name="KSO_WM_DIAGRAM_VIRTUALLY_FRAME" val="{&quot;height&quot;:284.6407086614173,&quot;left&quot;:35.9007874015748,&quot;top&quot;:75.15929133858268,&quot;width&quot;:648.1984251968504}"/>
</p:tagLst>
</file>

<file path=ppt/tags/tag2.xml><?xml version="1.0" encoding="utf-8"?>
<p:tagLst xmlns:p="http://schemas.openxmlformats.org/presentationml/2006/main">
  <p:tag name="KSO_WM_DIAGRAM_VIRTUALLY_FRAME" val="{&quot;height&quot;:197.4240157480315,&quot;left&quot;:76.12070866141732,&quot;top&quot;:138.94448818897638,&quot;width&quot;:643.8792913385827}"/>
</p:tagLst>
</file>

<file path=ppt/tags/tag20.xml><?xml version="1.0" encoding="utf-8"?>
<p:tagLst xmlns:p="http://schemas.openxmlformats.org/presentationml/2006/main">
  <p:tag name="KSO_WM_DIAGRAM_VIRTUALLY_FRAME" val="{&quot;height&quot;:284.6407086614173,&quot;left&quot;:35.9007874015748,&quot;top&quot;:75.15929133858268,&quot;width&quot;:648.1984251968504}"/>
</p:tagLst>
</file>

<file path=ppt/tags/tag21.xml><?xml version="1.0" encoding="utf-8"?>
<p:tagLst xmlns:p="http://schemas.openxmlformats.org/presentationml/2006/main">
  <p:tag name="KSO_WM_DIAGRAM_VIRTUALLY_FRAME" val="{&quot;height&quot;:284.6407086614173,&quot;left&quot;:35.9007874015748,&quot;top&quot;:75.15929133858268,&quot;width&quot;:648.1984251968504}"/>
</p:tagLst>
</file>

<file path=ppt/tags/tag22.xml><?xml version="1.0" encoding="utf-8"?>
<p:tagLst xmlns:p="http://schemas.openxmlformats.org/presentationml/2006/main">
  <p:tag name="KSO_WM_DIAGRAM_VIRTUALLY_FRAME" val="{&quot;height&quot;:284.6407086614173,&quot;left&quot;:35.9007874015748,&quot;top&quot;:75.15929133858268,&quot;width&quot;:648.1984251968504}"/>
</p:tagLst>
</file>

<file path=ppt/tags/tag23.xml><?xml version="1.0" encoding="utf-8"?>
<p:tagLst xmlns:p="http://schemas.openxmlformats.org/presentationml/2006/main">
  <p:tag name="KSO_WM_DIAGRAM_VIRTUALLY_FRAME" val="{&quot;height&quot;:284.6407086614173,&quot;left&quot;:35.9007874015748,&quot;top&quot;:75.15929133858268,&quot;width&quot;:648.1984251968504}"/>
</p:tagLst>
</file>

<file path=ppt/tags/tag24.xml><?xml version="1.0" encoding="utf-8"?>
<p:tagLst xmlns:p="http://schemas.openxmlformats.org/presentationml/2006/main">
  <p:tag name="KSO_WM_DIAGRAM_VIRTUALLY_FRAME" val="{&quot;height&quot;:271.29385826771653,&quot;left&quot;:35.9007874015748,&quot;top&quot;:75.15929133858268,&quot;width&quot;:648.1984251968504}"/>
</p:tagLst>
</file>

<file path=ppt/tags/tag25.xml><?xml version="1.0" encoding="utf-8"?>
<p:tagLst xmlns:p="http://schemas.openxmlformats.org/presentationml/2006/main">
  <p:tag name="KSO_WM_DIAGRAM_VIRTUALLY_FRAME" val="{&quot;height&quot;:271.29385826771653,&quot;left&quot;:35.9007874015748,&quot;top&quot;:75.15929133858268,&quot;width&quot;:648.1984251968504}"/>
</p:tagLst>
</file>

<file path=ppt/tags/tag26.xml><?xml version="1.0" encoding="utf-8"?>
<p:tagLst xmlns:p="http://schemas.openxmlformats.org/presentationml/2006/main">
  <p:tag name="KSO_WM_DIAGRAM_VIRTUALLY_FRAME" val="{&quot;height&quot;:271.29385826771653,&quot;left&quot;:35.9007874015748,&quot;top&quot;:75.15929133858268,&quot;width&quot;:648.1984251968504}"/>
</p:tagLst>
</file>

<file path=ppt/tags/tag27.xml><?xml version="1.0" encoding="utf-8"?>
<p:tagLst xmlns:p="http://schemas.openxmlformats.org/presentationml/2006/main">
  <p:tag name="KSO_WM_DIAGRAM_VIRTUALLY_FRAME" val="{&quot;height&quot;:271.29385826771653,&quot;left&quot;:35.9007874015748,&quot;top&quot;:75.15929133858268,&quot;width&quot;:648.1984251968504}"/>
</p:tagLst>
</file>

<file path=ppt/tags/tag28.xml><?xml version="1.0" encoding="utf-8"?>
<p:tagLst xmlns:p="http://schemas.openxmlformats.org/presentationml/2006/main">
  <p:tag name="KSO_WM_DIAGRAM_VIRTUALLY_FRAME" val="{&quot;height&quot;:271.29385826771653,&quot;left&quot;:35.9007874015748,&quot;top&quot;:75.15929133858268,&quot;width&quot;:648.1984251968504}"/>
</p:tagLst>
</file>

<file path=ppt/tags/tag29.xml><?xml version="1.0" encoding="utf-8"?>
<p:tagLst xmlns:p="http://schemas.openxmlformats.org/presentationml/2006/main">
  <p:tag name="KSO_WM_DIAGRAM_VIRTUALLY_FRAME" val="{&quot;height&quot;:271.29385826771653,&quot;left&quot;:35.9007874015748,&quot;top&quot;:75.15929133858268,&quot;width&quot;:648.1984251968504}"/>
</p:tagLst>
</file>

<file path=ppt/tags/tag3.xml><?xml version="1.0" encoding="utf-8"?>
<p:tagLst xmlns:p="http://schemas.openxmlformats.org/presentationml/2006/main">
  <p:tag name="KSO_WM_DIAGRAM_VIRTUALLY_FRAME" val="{&quot;height&quot;:197.4240157480315,&quot;left&quot;:76.12070866141732,&quot;top&quot;:138.94448818897638,&quot;width&quot;:643.8792913385827}"/>
</p:tagLst>
</file>

<file path=ppt/tags/tag30.xml><?xml version="1.0" encoding="utf-8"?>
<p:tagLst xmlns:p="http://schemas.openxmlformats.org/presentationml/2006/main">
  <p:tag name="KSO_WM_DIAGRAM_VIRTUALLY_FRAME" val="{&quot;height&quot;:271.29385826771653,&quot;left&quot;:35.9007874015748,&quot;top&quot;:75.15929133858268,&quot;width&quot;:648.1984251968504}"/>
</p:tagLst>
</file>

<file path=ppt/tags/tag31.xml><?xml version="1.0" encoding="utf-8"?>
<p:tagLst xmlns:p="http://schemas.openxmlformats.org/presentationml/2006/main">
  <p:tag name="KSO_WM_DIAGRAM_VIRTUALLY_FRAME" val="{&quot;height&quot;:234.8181889763779,&quot;left&quot;:274.41259842519685,&quot;top&quot;:89.02826771653544,&quot;width&quot;:410.52897637795274}"/>
</p:tagLst>
</file>

<file path=ppt/tags/tag32.xml><?xml version="1.0" encoding="utf-8"?>
<p:tagLst xmlns:p="http://schemas.openxmlformats.org/presentationml/2006/main">
  <p:tag name="KSO_WM_DIAGRAM_VIRTUALLY_FRAME" val="{&quot;height&quot;:234.8181889763779,&quot;left&quot;:274.41259842519685,&quot;top&quot;:89.02826771653544,&quot;width&quot;:410.52897637795274}"/>
</p:tagLst>
</file>

<file path=ppt/tags/tag33.xml><?xml version="1.0" encoding="utf-8"?>
<p:tagLst xmlns:p="http://schemas.openxmlformats.org/presentationml/2006/main">
  <p:tag name="KSO_WM_DIAGRAM_VIRTUALLY_FRAME" val="{&quot;height&quot;:234.8181889763779,&quot;left&quot;:274.41259842519685,&quot;top&quot;:89.02826771653544,&quot;width&quot;:410.52897637795274}"/>
</p:tagLst>
</file>

<file path=ppt/tags/tag34.xml><?xml version="1.0" encoding="utf-8"?>
<p:tagLst xmlns:p="http://schemas.openxmlformats.org/presentationml/2006/main">
  <p:tag name="KSO_WM_DIAGRAM_VIRTUALLY_FRAME" val="{&quot;height&quot;:234.8181889763779,&quot;left&quot;:274.41259842519685,&quot;top&quot;:89.02826771653544,&quot;width&quot;:410.52897637795274}"/>
</p:tagLst>
</file>

<file path=ppt/tags/tag35.xml><?xml version="1.0" encoding="utf-8"?>
<p:tagLst xmlns:p="http://schemas.openxmlformats.org/presentationml/2006/main">
  <p:tag name="KSO_WM_DIAGRAM_VIRTUALLY_FRAME" val="{&quot;height&quot;:234.8181889763779,&quot;left&quot;:274.41259842519685,&quot;top&quot;:89.02826771653544,&quot;width&quot;:410.52897637795274}"/>
</p:tagLst>
</file>

<file path=ppt/tags/tag36.xml><?xml version="1.0" encoding="utf-8"?>
<p:tagLst xmlns:p="http://schemas.openxmlformats.org/presentationml/2006/main">
  <p:tag name="KSO_WM_DIAGRAM_VIRTUALLY_FRAME" val="{&quot;height&quot;:234.8181889763779,&quot;left&quot;:274.41259842519685,&quot;top&quot;:89.02826771653544,&quot;width&quot;:410.52897637795274}"/>
</p:tagLst>
</file>

<file path=ppt/tags/tag37.xml><?xml version="1.0" encoding="utf-8"?>
<p:tagLst xmlns:p="http://schemas.openxmlformats.org/presentationml/2006/main">
  <p:tag name="commondata" val="eyJoZGlkIjoiYTE4MzhlN2Y5NzA1MmFiZmM4ZGM4ZDU4MTg0MzkxMzEifQ=="/>
</p:tagLst>
</file>

<file path=ppt/tags/tag4.xml><?xml version="1.0" encoding="utf-8"?>
<p:tagLst xmlns:p="http://schemas.openxmlformats.org/presentationml/2006/main">
  <p:tag name="KSO_WM_DIAGRAM_VIRTUALLY_FRAME" val="{&quot;height&quot;:197.4240157480315,&quot;left&quot;:76.12070866141732,&quot;top&quot;:138.94448818897638,&quot;width&quot;:643.8792913385827}"/>
</p:tagLst>
</file>

<file path=ppt/tags/tag5.xml><?xml version="1.0" encoding="utf-8"?>
<p:tagLst xmlns:p="http://schemas.openxmlformats.org/presentationml/2006/main">
  <p:tag name="KSO_WM_DIAGRAM_VIRTUALLY_FRAME" val="{&quot;height&quot;:197.4240157480315,&quot;left&quot;:76.12070866141732,&quot;top&quot;:138.94448818897638,&quot;width&quot;:643.8792913385827}"/>
</p:tagLst>
</file>

<file path=ppt/tags/tag6.xml><?xml version="1.0" encoding="utf-8"?>
<p:tagLst xmlns:p="http://schemas.openxmlformats.org/presentationml/2006/main">
  <p:tag name="KSO_WM_DIAGRAM_VIRTUALLY_FRAME" val="{&quot;height&quot;:197.4240157480315,&quot;left&quot;:76.12070866141732,&quot;top&quot;:138.94448818897638,&quot;width&quot;:643.8792913385827}"/>
</p:tagLst>
</file>

<file path=ppt/tags/tag7.xml><?xml version="1.0" encoding="utf-8"?>
<p:tagLst xmlns:p="http://schemas.openxmlformats.org/presentationml/2006/main">
  <p:tag name="KSO_WM_DIAGRAM_VIRTUALLY_FRAME" val="{&quot;height&quot;:197.4240157480315,&quot;left&quot;:76.12070866141732,&quot;top&quot;:138.94448818897638,&quot;width&quot;:643.8792913385827}"/>
</p:tagLst>
</file>

<file path=ppt/tags/tag8.xml><?xml version="1.0" encoding="utf-8"?>
<p:tagLst xmlns:p="http://schemas.openxmlformats.org/presentationml/2006/main">
  <p:tag name="KSO_WM_DIAGRAM_VIRTUALLY_FRAME" val="{&quot;height&quot;:197.4240157480315,&quot;left&quot;:76.12070866141732,&quot;top&quot;:138.94448818897638,&quot;width&quot;:643.8792913385827}"/>
</p:tagLst>
</file>

<file path=ppt/tags/tag9.xml><?xml version="1.0" encoding="utf-8"?>
<p:tagLst xmlns:p="http://schemas.openxmlformats.org/presentationml/2006/main">
  <p:tag name="KSO_WM_DIAGRAM_VIRTUALLY_FRAME" val="{&quot;height&quot;:197.4240157480315,&quot;left&quot;:76.12070866141732,&quot;top&quot;:138.94448818897638,&quot;width&quot;:643.8792913385827}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3955</Words>
  <Application>WPS 演示</Application>
  <PresentationFormat>On-screen Show (16:9)</PresentationFormat>
  <Paragraphs>344</Paragraphs>
  <Slides>27</Slides>
  <Notes>27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38" baseType="lpstr">
      <vt:lpstr>Arial</vt:lpstr>
      <vt:lpstr>宋体</vt:lpstr>
      <vt:lpstr>Wingdings</vt:lpstr>
      <vt:lpstr>微软雅黑</vt:lpstr>
      <vt:lpstr>微软雅黑</vt:lpstr>
      <vt:lpstr>Arial</vt:lpstr>
      <vt:lpstr>Arial</vt:lpstr>
      <vt:lpstr>Calibri</vt:lpstr>
      <vt:lpstr>Arial Unicode MS</vt:lpstr>
      <vt:lpstr>等线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PptxGenJS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creator>PptxGenJS</dc:creator>
  <dc:subject>PptxGenJS Presentation</dc:subject>
  <cp:lastModifiedBy>罗浩宇</cp:lastModifiedBy>
  <cp:revision>2</cp:revision>
  <dcterms:created xsi:type="dcterms:W3CDTF">2024-12-05T02:00:00Z</dcterms:created>
  <dcterms:modified xsi:type="dcterms:W3CDTF">2024-12-05T02:40:28Z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EB1AC993A74A4C519AA0CC44E1A6EC05_12</vt:lpwstr>
  </property>
  <property fmtid="{D5CDD505-2E9C-101B-9397-08002B2CF9AE}" pid="3" name="KSOProductBuildVer">
    <vt:lpwstr>2052-12.1.0.16417</vt:lpwstr>
  </property>
</Properties>
</file>